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10"/>
  </p:notesMasterIdLst>
  <p:handoutMasterIdLst>
    <p:handoutMasterId r:id="rId11"/>
  </p:handoutMasterIdLst>
  <p:sldIdLst>
    <p:sldId id="266" r:id="rId2"/>
    <p:sldId id="287" r:id="rId3"/>
    <p:sldId id="301" r:id="rId4"/>
    <p:sldId id="302" r:id="rId5"/>
    <p:sldId id="289" r:id="rId6"/>
    <p:sldId id="300" r:id="rId7"/>
    <p:sldId id="299" r:id="rId8"/>
    <p:sldId id="303" r:id="rId9"/>
  </p:sldIdLst>
  <p:sldSz cx="9144000" cy="5143500" type="screen16x9"/>
  <p:notesSz cx="6858000" cy="9144000"/>
  <p:defaultTextStyle>
    <a:defPPr>
      <a:defRPr lang="zh-TW"/>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FF00"/>
    <a:srgbClr val="65EC40"/>
    <a:srgbClr val="10A051"/>
    <a:srgbClr val="F53B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378" autoAdjust="0"/>
    <p:restoredTop sz="96144" autoAdjust="0"/>
  </p:normalViewPr>
  <p:slideViewPr>
    <p:cSldViewPr snapToGrid="0">
      <p:cViewPr varScale="1">
        <p:scale>
          <a:sx n="127" d="100"/>
          <a:sy n="127" d="100"/>
        </p:scale>
        <p:origin x="485" y="82"/>
      </p:cViewPr>
      <p:guideLst>
        <p:guide orient="horz" pos="1620"/>
        <p:guide pos="2880"/>
      </p:guideLst>
    </p:cSldViewPr>
  </p:slideViewPr>
  <p:outlineViewPr>
    <p:cViewPr>
      <p:scale>
        <a:sx n="33" d="100"/>
        <a:sy n="33" d="100"/>
      </p:scale>
      <p:origin x="246"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14.wmf"/><Relationship Id="rId1" Type="http://schemas.openxmlformats.org/officeDocument/2006/relationships/image" Target="../media/image2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FA70F2-FFB1-4A77-8169-B4B3A96EA7FA}" type="datetimeFigureOut">
              <a:rPr lang="zh-TW" altLang="en-US" smtClean="0"/>
              <a:pPr/>
              <a:t>2021/11/25</a:t>
            </a:fld>
            <a:endParaRPr lang="zh-TW" altLang="en-US"/>
          </a:p>
        </p:txBody>
      </p:sp>
      <p:sp>
        <p:nvSpPr>
          <p:cNvPr id="4" name="頁尾版面配置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9422045-D558-4E33-BE68-5816A24675A4}" type="slidenum">
              <a:rPr lang="zh-TW" altLang="en-US" smtClean="0"/>
              <a:pPr/>
              <a:t>‹#›</a:t>
            </a:fld>
            <a:endParaRPr lang="zh-TW" altLang="en-US"/>
          </a:p>
        </p:txBody>
      </p:sp>
    </p:spTree>
    <p:extLst>
      <p:ext uri="{BB962C8B-B14F-4D97-AF65-F5344CB8AC3E}">
        <p14:creationId xmlns:p14="http://schemas.microsoft.com/office/powerpoint/2010/main" val="300686334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C74DAA-8521-401A-B442-5F827CEBB63B}" type="datetimeFigureOut">
              <a:rPr lang="zh-TW" altLang="en-US" smtClean="0"/>
              <a:pPr/>
              <a:t>2021/11/25</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A6A725-A372-460E-884A-4864481A9E48}" type="slidenum">
              <a:rPr lang="zh-TW" altLang="en-US" smtClean="0"/>
              <a:pPr/>
              <a:t>‹#›</a:t>
            </a:fld>
            <a:endParaRPr lang="zh-TW" altLang="en-US"/>
          </a:p>
        </p:txBody>
      </p:sp>
    </p:spTree>
    <p:extLst>
      <p:ext uri="{BB962C8B-B14F-4D97-AF65-F5344CB8AC3E}">
        <p14:creationId xmlns:p14="http://schemas.microsoft.com/office/powerpoint/2010/main" val="1341320349"/>
      </p:ext>
    </p:extLst>
  </p:cSld>
  <p:clrMap bg1="lt1" tx1="dk1" bg2="lt2" tx2="dk2" accent1="accent1" accent2="accent2" accent3="accent3" accent4="accent4" accent5="accent5" accent6="accent6" hlink="hlink" folHlink="folHlink"/>
  <p:hf sldNum="0" hdr="0" ftr="0" dt="0"/>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66115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72980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13351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0604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296843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cxnSp>
        <p:nvCxnSpPr>
          <p:cNvPr id="3" name="Straight Connector 2"/>
          <p:cNvCxnSpPr/>
          <p:nvPr userDrawn="1"/>
        </p:nvCxnSpPr>
        <p:spPr>
          <a:xfrm>
            <a:off x="0" y="454446"/>
            <a:ext cx="9144000" cy="16525"/>
          </a:xfrm>
          <a:prstGeom prst="line">
            <a:avLst/>
          </a:prstGeom>
          <a:ln>
            <a:solidFill>
              <a:srgbClr val="F53BC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5107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526818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3561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50107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0750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4653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6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8265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7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124973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8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753883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115677" y="1644268"/>
            <a:ext cx="8890613" cy="3189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cxnSp>
        <p:nvCxnSpPr>
          <p:cNvPr id="4" name="Straight Connector 3"/>
          <p:cNvCxnSpPr/>
          <p:nvPr userDrawn="1"/>
        </p:nvCxnSpPr>
        <p:spPr>
          <a:xfrm>
            <a:off x="0" y="454446"/>
            <a:ext cx="9144000" cy="16525"/>
          </a:xfrm>
          <a:prstGeom prst="line">
            <a:avLst/>
          </a:prstGeom>
          <a:ln>
            <a:solidFill>
              <a:srgbClr val="F53BC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904210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TW"/>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2.wmf"/><Relationship Id="rId3" Type="http://schemas.openxmlformats.org/officeDocument/2006/relationships/notesSlide" Target="../notesSlides/notesSlide1.xml"/><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2.xml"/><Relationship Id="rId7"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8.wmf"/><Relationship Id="rId5" Type="http://schemas.openxmlformats.org/officeDocument/2006/relationships/oleObject" Target="../embeddings/oleObject2.bin"/><Relationship Id="rId4" Type="http://schemas.openxmlformats.org/officeDocument/2006/relationships/image" Target="../media/image10.png"/><Relationship Id="rId9" Type="http://schemas.openxmlformats.org/officeDocument/2006/relationships/image" Target="../media/image9.wmf"/></Relationships>
</file>

<file path=ppt/slides/_rels/slide5.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notesSlide" Target="../notesSlides/notesSlide3.xml"/><Relationship Id="rId7" Type="http://schemas.openxmlformats.org/officeDocument/2006/relationships/oleObject" Target="../embeddings/oleObject4.bin"/><Relationship Id="rId12" Type="http://schemas.openxmlformats.org/officeDocument/2006/relationships/image" Target="../media/image14.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7.png"/><Relationship Id="rId11" Type="http://schemas.openxmlformats.org/officeDocument/2006/relationships/oleObject" Target="../embeddings/oleObject6.bin"/><Relationship Id="rId5" Type="http://schemas.openxmlformats.org/officeDocument/2006/relationships/image" Target="../media/image16.png"/><Relationship Id="rId10" Type="http://schemas.openxmlformats.org/officeDocument/2006/relationships/image" Target="../media/image13.wmf"/><Relationship Id="rId4" Type="http://schemas.openxmlformats.org/officeDocument/2006/relationships/image" Target="../media/image15.png"/><Relationship Id="rId9" Type="http://schemas.openxmlformats.org/officeDocument/2006/relationships/oleObject" Target="../embeddings/oleObject5.bin"/></Relationships>
</file>

<file path=ppt/slides/_rels/slide6.x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notesSlide" Target="../notesSlides/notesSlide4.xml"/><Relationship Id="rId7"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image" Target="../media/image25.png"/><Relationship Id="rId7" Type="http://schemas.openxmlformats.org/officeDocument/2006/relationships/image" Target="../media/image14.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9.bin"/><Relationship Id="rId5" Type="http://schemas.openxmlformats.org/officeDocument/2006/relationships/image" Target="../media/image23.wmf"/><Relationship Id="rId4" Type="http://schemas.openxmlformats.org/officeDocument/2006/relationships/oleObject" Target="../embeddings/oleObject8.bin"/><Relationship Id="rId9" Type="http://schemas.openxmlformats.org/officeDocument/2006/relationships/image" Target="../media/image24.wmf"/></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600595"/>
            <a:ext cx="9143999" cy="1200329"/>
          </a:xfrm>
          <a:prstGeom prst="rect">
            <a:avLst/>
          </a:prstGeom>
          <a:noFill/>
        </p:spPr>
        <p:txBody>
          <a:bodyPr wrap="square" rtlCol="0" anchor="ctr">
            <a:spAutoFit/>
          </a:bodyPr>
          <a:lstStyle/>
          <a:p>
            <a:pPr algn="ctr" eaLnBrk="0" hangingPunct="0">
              <a:spcBef>
                <a:spcPct val="50000"/>
              </a:spcBef>
            </a:pPr>
            <a:r>
              <a:rPr lang="en-US" altLang="zh-TW" sz="3600" b="1" dirty="0">
                <a:latin typeface="Calibri" pitchFamily="34" charset="0"/>
              </a:rPr>
              <a:t>Report </a:t>
            </a:r>
            <a:r>
              <a:rPr lang="en-US" altLang="zh-TW" sz="3600" b="1" dirty="0" smtClean="0">
                <a:latin typeface="Calibri" pitchFamily="34" charset="0"/>
              </a:rPr>
              <a:t>for </a:t>
            </a:r>
            <a:r>
              <a:rPr lang="en-US" altLang="zh-TW" sz="3600" b="1" dirty="0">
                <a:latin typeface="Calibri" pitchFamily="34" charset="0"/>
              </a:rPr>
              <a:t>[SWAN] 2021.11 mass production </a:t>
            </a:r>
            <a:r>
              <a:rPr lang="en-US" altLang="zh-TW" sz="3600" b="1" dirty="0" smtClean="0">
                <a:latin typeface="Calibri" pitchFamily="34" charset="0"/>
              </a:rPr>
              <a:t>inspection_rev01</a:t>
            </a:r>
            <a:r>
              <a:rPr lang="en-US" altLang="zh-TW" sz="3600" b="1" dirty="0">
                <a:latin typeface="Calibri" pitchFamily="34" charset="0"/>
              </a:rPr>
              <a:t> </a:t>
            </a:r>
            <a:r>
              <a:rPr lang="en-US" altLang="zh-TW" sz="3600" b="1" dirty="0" smtClean="0">
                <a:latin typeface="Calibri" pitchFamily="34" charset="0"/>
              </a:rPr>
              <a:t>BFX – UA300</a:t>
            </a:r>
            <a:endParaRPr lang="en-US" altLang="zh-TW" sz="3600" b="1" dirty="0">
              <a:latin typeface="Calibri" pitchFamily="34" charset="0"/>
            </a:endParaRPr>
          </a:p>
        </p:txBody>
      </p:sp>
      <p:sp>
        <p:nvSpPr>
          <p:cNvPr id="4" name="TextBox 3"/>
          <p:cNvSpPr txBox="1"/>
          <p:nvPr/>
        </p:nvSpPr>
        <p:spPr>
          <a:xfrm>
            <a:off x="7049626" y="4314566"/>
            <a:ext cx="1896667" cy="248209"/>
          </a:xfrm>
          <a:prstGeom prst="rect">
            <a:avLst/>
          </a:prstGeom>
          <a:noFill/>
        </p:spPr>
        <p:txBody>
          <a:bodyPr wrap="square" rtlCol="0">
            <a:spAutoFit/>
          </a:bodyPr>
          <a:lstStyle/>
          <a:p>
            <a:pPr algn="ctr"/>
            <a:endParaRPr lang="en-US" sz="1013" dirty="0"/>
          </a:p>
        </p:txBody>
      </p:sp>
      <p:sp>
        <p:nvSpPr>
          <p:cNvPr id="5" name="Text Box 4"/>
          <p:cNvSpPr txBox="1">
            <a:spLocks noChangeArrowheads="1"/>
          </p:cNvSpPr>
          <p:nvPr/>
        </p:nvSpPr>
        <p:spPr bwMode="auto">
          <a:xfrm>
            <a:off x="5284056" y="4115504"/>
            <a:ext cx="3859943" cy="923330"/>
          </a:xfrm>
          <a:prstGeom prst="rect">
            <a:avLst/>
          </a:prstGeom>
          <a:noFill/>
          <a:ln w="9525">
            <a:noFill/>
            <a:miter lim="800000"/>
            <a:headEnd/>
            <a:tailEnd/>
          </a:ln>
        </p:spPr>
        <p:txBody>
          <a:bodyPr wrap="square">
            <a:spAutoFit/>
          </a:bodyPr>
          <a:lstStyle/>
          <a:p>
            <a:pPr eaLnBrk="0" hangingPunct="0"/>
            <a:r>
              <a:rPr lang="en-US" altLang="zh-TW" sz="1800" dirty="0">
                <a:latin typeface="Calibri" pitchFamily="34" charset="0"/>
                <a:cs typeface="Calibri" pitchFamily="34" charset="0"/>
              </a:rPr>
              <a:t>Date : </a:t>
            </a:r>
            <a:r>
              <a:rPr lang="en-US" altLang="zh-TW" sz="1800" dirty="0" smtClean="0">
                <a:latin typeface="Calibri" pitchFamily="34" charset="0"/>
                <a:cs typeface="Calibri" pitchFamily="34" charset="0"/>
              </a:rPr>
              <a:t>25-Nov-2021</a:t>
            </a:r>
            <a:endParaRPr lang="en-US" altLang="zh-CN" sz="1800" dirty="0">
              <a:latin typeface="Calibri" pitchFamily="34" charset="0"/>
              <a:cs typeface="Calibri" pitchFamily="34" charset="0"/>
            </a:endParaRPr>
          </a:p>
          <a:p>
            <a:pPr eaLnBrk="0" hangingPunct="0"/>
            <a:r>
              <a:rPr lang="en-US" altLang="en-US" sz="1800" dirty="0">
                <a:latin typeface="Calibri" pitchFamily="34" charset="0"/>
                <a:cs typeface="Calibri" pitchFamily="34" charset="0"/>
              </a:rPr>
              <a:t>Prepared by: </a:t>
            </a:r>
            <a:r>
              <a:rPr lang="en-US" altLang="en-US" sz="1800" dirty="0" smtClean="0">
                <a:latin typeface="Calibri" pitchFamily="34" charset="0"/>
                <a:cs typeface="Calibri" pitchFamily="34" charset="0"/>
              </a:rPr>
              <a:t>Robert</a:t>
            </a:r>
          </a:p>
          <a:p>
            <a:pPr eaLnBrk="0" hangingPunct="0"/>
            <a:r>
              <a:rPr lang="en-US" altLang="en-US" sz="1800" dirty="0" smtClean="0">
                <a:latin typeface="Calibri" pitchFamily="34" charset="0"/>
                <a:cs typeface="Calibri" pitchFamily="34" charset="0"/>
              </a:rPr>
              <a:t>Reviewed by: Toney </a:t>
            </a:r>
            <a:r>
              <a:rPr lang="en-US" altLang="en-US" sz="1800" dirty="0" err="1" smtClean="0">
                <a:latin typeface="Calibri" pitchFamily="34" charset="0"/>
                <a:cs typeface="Calibri" pitchFamily="34" charset="0"/>
              </a:rPr>
              <a:t>Tu</a:t>
            </a:r>
            <a:endParaRPr lang="en-US" altLang="en-US" sz="1800" dirty="0">
              <a:latin typeface="Calibri" pitchFamily="34" charset="0"/>
              <a:cs typeface="Calibri" pitchFamily="34" charset="0"/>
            </a:endParaRPr>
          </a:p>
        </p:txBody>
      </p:sp>
    </p:spTree>
    <p:extLst>
      <p:ext uri="{BB962C8B-B14F-4D97-AF65-F5344CB8AC3E}">
        <p14:creationId xmlns:p14="http://schemas.microsoft.com/office/powerpoint/2010/main" val="28744607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049626" y="4314566"/>
            <a:ext cx="1896667" cy="248209"/>
          </a:xfrm>
          <a:prstGeom prst="rect">
            <a:avLst/>
          </a:prstGeom>
          <a:noFill/>
        </p:spPr>
        <p:txBody>
          <a:bodyPr wrap="square" rtlCol="0">
            <a:spAutoFit/>
          </a:bodyPr>
          <a:lstStyle/>
          <a:p>
            <a:pPr algn="ctr"/>
            <a:endParaRPr lang="en-US" sz="1013" dirty="0"/>
          </a:p>
        </p:txBody>
      </p:sp>
      <p:sp>
        <p:nvSpPr>
          <p:cNvPr id="6" name="Rectangle 13"/>
          <p:cNvSpPr>
            <a:spLocks noChangeArrowheads="1"/>
          </p:cNvSpPr>
          <p:nvPr/>
        </p:nvSpPr>
        <p:spPr bwMode="auto">
          <a:xfrm>
            <a:off x="210208" y="163890"/>
            <a:ext cx="9157312" cy="4108817"/>
          </a:xfrm>
          <a:prstGeom prst="rect">
            <a:avLst/>
          </a:prstGeom>
          <a:noFill/>
          <a:ln w="9525">
            <a:noFill/>
            <a:miter lim="800000"/>
            <a:headEnd/>
            <a:tailEnd/>
          </a:ln>
        </p:spPr>
        <p:txBody>
          <a:bodyPr wrap="square">
            <a:spAutoFit/>
          </a:bodyPr>
          <a:lstStyle/>
          <a:p>
            <a:pPr eaLnBrk="0" hangingPunct="0">
              <a:buFont typeface="Wingdings" pitchFamily="2" charset="2"/>
              <a:buChar char="Ø"/>
            </a:pPr>
            <a:r>
              <a:rPr lang="en-US" altLang="zh-CN" sz="1800" b="1" dirty="0">
                <a:solidFill>
                  <a:srgbClr val="0000FF"/>
                </a:solidFill>
                <a:latin typeface="Calibri" pitchFamily="34" charset="0"/>
                <a:ea typeface="標楷體" pitchFamily="65" charset="-120"/>
              </a:rPr>
              <a:t>Issue </a:t>
            </a:r>
            <a:r>
              <a:rPr lang="en-US" altLang="zh-TW" sz="1800" b="1" dirty="0" smtClean="0">
                <a:solidFill>
                  <a:srgbClr val="0000FF"/>
                </a:solidFill>
                <a:latin typeface="Calibri" pitchFamily="34" charset="0"/>
                <a:ea typeface="標楷體" pitchFamily="65" charset="-120"/>
              </a:rPr>
              <a:t>Description</a:t>
            </a:r>
          </a:p>
          <a:p>
            <a:pPr eaLnBrk="0" hangingPunct="0"/>
            <a:r>
              <a:rPr kumimoji="0" lang="en-US" altLang="zh-CN" sz="1600" b="1" dirty="0" smtClean="0">
                <a:solidFill>
                  <a:srgbClr val="FF0000"/>
                </a:solidFill>
                <a:latin typeface="Calibri" pitchFamily="34" charset="0"/>
              </a:rPr>
              <a:t>ALT customer complain </a:t>
            </a:r>
            <a:r>
              <a:rPr lang="en-US" altLang="zh-TW" sz="1600" b="1" dirty="0">
                <a:solidFill>
                  <a:srgbClr val="FF0000"/>
                </a:solidFill>
                <a:latin typeface="Calibri" pitchFamily="34" charset="0"/>
              </a:rPr>
              <a:t>[</a:t>
            </a:r>
            <a:r>
              <a:rPr lang="en-US" altLang="zh-TW" sz="1600" b="1" dirty="0" smtClean="0">
                <a:solidFill>
                  <a:srgbClr val="FF0000"/>
                </a:solidFill>
                <a:latin typeface="Calibri" pitchFamily="34" charset="0"/>
              </a:rPr>
              <a:t>BFX-UA300] issue [SWAN</a:t>
            </a:r>
            <a:r>
              <a:rPr lang="en-US" altLang="zh-TW" sz="1600" b="1" dirty="0">
                <a:solidFill>
                  <a:srgbClr val="FF0000"/>
                </a:solidFill>
                <a:latin typeface="Calibri" pitchFamily="34" charset="0"/>
              </a:rPr>
              <a:t>] 2021.11 mass production </a:t>
            </a:r>
            <a:r>
              <a:rPr lang="en-US" altLang="zh-TW" sz="1600" b="1" dirty="0" smtClean="0">
                <a:solidFill>
                  <a:srgbClr val="FF0000"/>
                </a:solidFill>
                <a:latin typeface="Calibri" pitchFamily="34" charset="0"/>
              </a:rPr>
              <a:t>inspection</a:t>
            </a:r>
            <a:r>
              <a:rPr lang="en-US" altLang="zh-TW" sz="1800" b="1" dirty="0" smtClean="0">
                <a:solidFill>
                  <a:srgbClr val="FF0000"/>
                </a:solidFill>
                <a:latin typeface="Calibri" pitchFamily="34" charset="0"/>
              </a:rPr>
              <a:t>_rev01</a:t>
            </a:r>
          </a:p>
          <a:p>
            <a:endParaRPr lang="en-US" dirty="0" smtClean="0"/>
          </a:p>
          <a:p>
            <a:r>
              <a:rPr lang="en-US" dirty="0" smtClean="0"/>
              <a:t>Overall inspection result =&gt; Fail </a:t>
            </a:r>
            <a:r>
              <a:rPr lang="en-US" dirty="0"/>
              <a:t>(Waived, due to product launch schedule</a:t>
            </a:r>
            <a:r>
              <a:rPr lang="en-US" dirty="0" smtClean="0"/>
              <a:t>)</a:t>
            </a:r>
            <a:endParaRPr lang="en-US" sz="1800" b="1" dirty="0">
              <a:solidFill>
                <a:srgbClr val="FF0000"/>
              </a:solidFill>
              <a:latin typeface="Calibri" pitchFamily="34" charset="0"/>
            </a:endParaRPr>
          </a:p>
          <a:p>
            <a:endParaRPr lang="en-US" altLang="zh-TW" sz="1800" b="1" dirty="0" smtClean="0">
              <a:solidFill>
                <a:srgbClr val="FF0000"/>
              </a:solidFill>
              <a:latin typeface="Calibri" pitchFamily="34" charset="0"/>
            </a:endParaRPr>
          </a:p>
          <a:p>
            <a:pPr eaLnBrk="0" hangingPunct="0"/>
            <a:r>
              <a:rPr lang="en-US" altLang="zh-TW" sz="1800" b="1" u="sng" dirty="0">
                <a:latin typeface="Calibri" pitchFamily="34" charset="0"/>
              </a:rPr>
              <a:t>Defect </a:t>
            </a:r>
            <a:r>
              <a:rPr lang="en-US" altLang="zh-TW" sz="1800" b="1" u="sng" dirty="0" smtClean="0">
                <a:latin typeface="Calibri" pitchFamily="34" charset="0"/>
              </a:rPr>
              <a:t>Total:</a:t>
            </a:r>
          </a:p>
          <a:p>
            <a:endParaRPr lang="en-US" dirty="0"/>
          </a:p>
          <a:p>
            <a:pPr marL="285750" indent="-285750">
              <a:buFont typeface="Wingdings" panose="05000000000000000000" pitchFamily="2" charset="2"/>
              <a:buChar char="v"/>
            </a:pPr>
            <a:r>
              <a:rPr lang="en-US" dirty="0" smtClean="0"/>
              <a:t>Critical</a:t>
            </a:r>
            <a:endParaRPr lang="en-US" dirty="0"/>
          </a:p>
          <a:p>
            <a:pPr marL="285750" indent="-285750">
              <a:buFont typeface="Arial" panose="020B0604020202020204" pitchFamily="34" charset="0"/>
              <a:buChar char="•"/>
            </a:pPr>
            <a:r>
              <a:rPr lang="en-US" dirty="0" smtClean="0"/>
              <a:t>Side </a:t>
            </a:r>
            <a:r>
              <a:rPr lang="en-US" dirty="0"/>
              <a:t>LED not working * </a:t>
            </a:r>
            <a:r>
              <a:rPr lang="en-US" dirty="0" smtClean="0"/>
              <a:t>1pcs</a:t>
            </a:r>
          </a:p>
          <a:p>
            <a:endParaRPr lang="en-US" dirty="0" smtClean="0"/>
          </a:p>
          <a:p>
            <a:pPr marL="285750" indent="-285750">
              <a:buFont typeface="Wingdings" panose="05000000000000000000" pitchFamily="2" charset="2"/>
              <a:buChar char="v"/>
            </a:pPr>
            <a:r>
              <a:rPr lang="en-US" dirty="0" smtClean="0"/>
              <a:t>Major</a:t>
            </a:r>
            <a:endParaRPr lang="en-US" dirty="0"/>
          </a:p>
          <a:p>
            <a:pPr marL="342900" indent="-342900">
              <a:buFont typeface="Arial" panose="020B0604020202020204" pitchFamily="34" charset="0"/>
              <a:buChar char="•"/>
            </a:pPr>
            <a:r>
              <a:rPr lang="en-US" dirty="0"/>
              <a:t>BTV deco plate broken * 1pcs</a:t>
            </a:r>
          </a:p>
          <a:p>
            <a:pPr marL="342900" indent="-342900">
              <a:buFont typeface="Arial" panose="020B0604020202020204" pitchFamily="34" charset="0"/>
              <a:buChar char="•"/>
            </a:pPr>
            <a:r>
              <a:rPr lang="en-US" dirty="0" smtClean="0"/>
              <a:t>BTV </a:t>
            </a:r>
            <a:r>
              <a:rPr lang="en-US" dirty="0"/>
              <a:t>deco plate cosmetic NG * 3pcs</a:t>
            </a:r>
          </a:p>
          <a:p>
            <a:pPr marL="342900" indent="-342900">
              <a:buFont typeface="Arial" panose="020B0604020202020204" pitchFamily="34" charset="0"/>
              <a:buChar char="•"/>
            </a:pPr>
            <a:r>
              <a:rPr lang="en-US" dirty="0" smtClean="0"/>
              <a:t>Missing </a:t>
            </a:r>
            <a:r>
              <a:rPr lang="en-US" dirty="0"/>
              <a:t>accessory * 4pcs</a:t>
            </a:r>
          </a:p>
          <a:p>
            <a:pPr marL="342900" indent="-342900">
              <a:buFont typeface="Arial" panose="020B0604020202020204" pitchFamily="34" charset="0"/>
              <a:buChar char="•"/>
            </a:pPr>
            <a:r>
              <a:rPr lang="en-US" dirty="0" smtClean="0"/>
              <a:t>Grill </a:t>
            </a:r>
            <a:r>
              <a:rPr lang="en-US" dirty="0"/>
              <a:t>attachment NG * 1pcs</a:t>
            </a:r>
          </a:p>
          <a:p>
            <a:endParaRPr lang="en-US" dirty="0" smtClean="0"/>
          </a:p>
          <a:p>
            <a:pPr marL="285750" indent="-285750">
              <a:buFont typeface="Wingdings" panose="05000000000000000000" pitchFamily="2" charset="2"/>
              <a:buChar char="v"/>
            </a:pPr>
            <a:r>
              <a:rPr lang="en-US" dirty="0" smtClean="0"/>
              <a:t>Minor</a:t>
            </a:r>
            <a:endParaRPr lang="en-US" dirty="0"/>
          </a:p>
          <a:p>
            <a:pPr marL="285750" indent="-285750">
              <a:buFont typeface="Arial" panose="020B0604020202020204" pitchFamily="34" charset="0"/>
              <a:buChar char="•"/>
            </a:pPr>
            <a:r>
              <a:rPr lang="en-US" dirty="0" smtClean="0"/>
              <a:t>Side </a:t>
            </a:r>
            <a:r>
              <a:rPr lang="en-US" dirty="0"/>
              <a:t>deco plate poor attachment  * 10</a:t>
            </a:r>
            <a:r>
              <a:rPr lang="en-US" dirty="0" smtClean="0"/>
              <a:t>%</a:t>
            </a:r>
            <a:endParaRPr lang="en-US" dirty="0"/>
          </a:p>
        </p:txBody>
      </p:sp>
    </p:spTree>
    <p:extLst>
      <p:ext uri="{BB962C8B-B14F-4D97-AF65-F5344CB8AC3E}">
        <p14:creationId xmlns:p14="http://schemas.microsoft.com/office/powerpoint/2010/main" val="41301013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p:cNvGraphicFramePr>
          <p:nvPr>
            <p:extLst>
              <p:ext uri="{D42A27DB-BD31-4B8C-83A1-F6EECF244321}">
                <p14:modId xmlns:p14="http://schemas.microsoft.com/office/powerpoint/2010/main" val="2318988275"/>
              </p:ext>
            </p:extLst>
          </p:nvPr>
        </p:nvGraphicFramePr>
        <p:xfrm>
          <a:off x="72736" y="517890"/>
          <a:ext cx="9007655" cy="4191971"/>
        </p:xfrm>
        <a:graphic>
          <a:graphicData uri="http://schemas.openxmlformats.org/drawingml/2006/table">
            <a:tbl>
              <a:tblPr/>
              <a:tblGrid>
                <a:gridCol w="1558356">
                  <a:extLst>
                    <a:ext uri="{9D8B030D-6E8A-4147-A177-3AD203B41FA5}">
                      <a16:colId xmlns:a16="http://schemas.microsoft.com/office/drawing/2014/main" val="20000"/>
                    </a:ext>
                  </a:extLst>
                </a:gridCol>
                <a:gridCol w="3137553">
                  <a:extLst>
                    <a:ext uri="{9D8B030D-6E8A-4147-A177-3AD203B41FA5}">
                      <a16:colId xmlns:a16="http://schemas.microsoft.com/office/drawing/2014/main" val="20001"/>
                    </a:ext>
                  </a:extLst>
                </a:gridCol>
                <a:gridCol w="2674374">
                  <a:extLst>
                    <a:ext uri="{9D8B030D-6E8A-4147-A177-3AD203B41FA5}">
                      <a16:colId xmlns:a16="http://schemas.microsoft.com/office/drawing/2014/main" val="20002"/>
                    </a:ext>
                  </a:extLst>
                </a:gridCol>
                <a:gridCol w="629265">
                  <a:extLst>
                    <a:ext uri="{9D8B030D-6E8A-4147-A177-3AD203B41FA5}">
                      <a16:colId xmlns:a16="http://schemas.microsoft.com/office/drawing/2014/main" val="20003"/>
                    </a:ext>
                  </a:extLst>
                </a:gridCol>
                <a:gridCol w="474909">
                  <a:extLst>
                    <a:ext uri="{9D8B030D-6E8A-4147-A177-3AD203B41FA5}">
                      <a16:colId xmlns:a16="http://schemas.microsoft.com/office/drawing/2014/main" val="20004"/>
                    </a:ext>
                  </a:extLst>
                </a:gridCol>
                <a:gridCol w="533198">
                  <a:extLst>
                    <a:ext uri="{9D8B030D-6E8A-4147-A177-3AD203B41FA5}">
                      <a16:colId xmlns:a16="http://schemas.microsoft.com/office/drawing/2014/main" val="20005"/>
                    </a:ext>
                  </a:extLst>
                </a:gridCol>
              </a:tblGrid>
              <a:tr h="354114">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Issue Description</a:t>
                      </a:r>
                    </a:p>
                  </a:txBody>
                  <a:tcPr marL="20638" marR="20638" marT="19050" marB="1905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Root Cause </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Actions</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Owner</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Due Date</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Status</a:t>
                      </a: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824687">
                <a:tc>
                  <a:txBody>
                    <a:bodyPr/>
                    <a:lstStyle/>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mn-lt"/>
                          <a:ea typeface="標楷體" pitchFamily="65" charset="-120"/>
                          <a:cs typeface="+mn-cs"/>
                        </a:rPr>
                        <a:t>Symptom: </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dirty="0" smtClean="0">
                          <a:solidFill>
                            <a:schemeClr val="tx1"/>
                          </a:solidFill>
                        </a:rPr>
                        <a:t>Side LED not working </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altLang="zh-TW" sz="1000" b="1" kern="1200" dirty="0" smtClean="0">
                          <a:solidFill>
                            <a:schemeClr val="tx1"/>
                          </a:solidFill>
                          <a:latin typeface="+mn-lt"/>
                          <a:ea typeface="標楷體" pitchFamily="65" charset="-120"/>
                          <a:cs typeface="+mn-cs"/>
                        </a:rPr>
                        <a:t>Type: Critical</a:t>
                      </a:r>
                      <a:endParaRPr lang="en-US" sz="1000" b="1" kern="1200" dirty="0" smtClean="0">
                        <a:solidFill>
                          <a:schemeClr val="tx1"/>
                        </a:solidFill>
                        <a:latin typeface="+mn-lt"/>
                        <a:ea typeface="標楷體" pitchFamily="65" charset="-120"/>
                        <a:cs typeface="+mn-cs"/>
                      </a:endParaRP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mn-lt"/>
                          <a:ea typeface="標楷體" pitchFamily="65" charset="-120"/>
                          <a:cs typeface="+mn-cs"/>
                        </a:rPr>
                        <a:t>Defect </a:t>
                      </a:r>
                      <a:r>
                        <a:rPr lang="en-US" sz="1000" b="1" kern="1200" dirty="0" err="1" smtClean="0">
                          <a:solidFill>
                            <a:schemeClr val="tx1"/>
                          </a:solidFill>
                          <a:latin typeface="+mn-lt"/>
                          <a:ea typeface="標楷體" pitchFamily="65" charset="-120"/>
                          <a:cs typeface="+mn-cs"/>
                        </a:rPr>
                        <a:t>Q’ty</a:t>
                      </a:r>
                      <a:r>
                        <a:rPr lang="en-US" sz="1000" b="1" kern="1200" dirty="0" smtClean="0">
                          <a:solidFill>
                            <a:schemeClr val="tx1"/>
                          </a:solidFill>
                          <a:latin typeface="+mn-lt"/>
                          <a:ea typeface="標楷體" pitchFamily="65" charset="-120"/>
                          <a:cs typeface="+mn-cs"/>
                        </a:rPr>
                        <a:t>: 1/244pcs</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mn-lt"/>
                          <a:ea typeface="標楷體" pitchFamily="65" charset="-120"/>
                          <a:cs typeface="+mn-cs"/>
                        </a:rPr>
                        <a:t>Defect rate :</a:t>
                      </a:r>
                      <a:r>
                        <a:rPr lang="en-US" sz="1000" b="1" kern="1200" baseline="0" dirty="0" smtClean="0">
                          <a:solidFill>
                            <a:schemeClr val="tx1"/>
                          </a:solidFill>
                          <a:latin typeface="+mn-lt"/>
                          <a:ea typeface="標楷體" pitchFamily="65" charset="-120"/>
                          <a:cs typeface="+mn-cs"/>
                        </a:rPr>
                        <a:t> 0.4</a:t>
                      </a:r>
                      <a:r>
                        <a:rPr lang="en-US" sz="1000" b="1" kern="1200" dirty="0" smtClean="0">
                          <a:solidFill>
                            <a:schemeClr val="tx1"/>
                          </a:solidFill>
                          <a:latin typeface="+mn-lt"/>
                          <a:ea typeface="標楷體" pitchFamily="65" charset="-120"/>
                          <a:cs typeface="+mn-cs"/>
                        </a:rPr>
                        <a:t>%</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mn-lt"/>
                          <a:ea typeface="標楷體" pitchFamily="65" charset="-120"/>
                          <a:cs typeface="+mn-cs"/>
                        </a:rPr>
                        <a:t>SKB SN: </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i="0" u="none" strike="noStrike" kern="1200" baseline="0" dirty="0" smtClean="0">
                          <a:solidFill>
                            <a:schemeClr val="tx1"/>
                          </a:solidFill>
                          <a:latin typeface="+mn-lt"/>
                          <a:ea typeface="+mn-ea"/>
                          <a:cs typeface="+mn-cs"/>
                        </a:rPr>
                        <a:t>214965001202109002439</a:t>
                      </a:r>
                      <a:r>
                        <a:rPr lang="en-US" sz="1000" b="1" i="0" u="none" strike="noStrike" kern="1200" baseline="0" dirty="0" smtClean="0">
                          <a:solidFill>
                            <a:srgbClr val="FF0000"/>
                          </a:solidFill>
                          <a:latin typeface="+mn-lt"/>
                          <a:ea typeface="+mn-ea"/>
                          <a:cs typeface="+mn-cs"/>
                        </a:rPr>
                        <a:t>	</a:t>
                      </a:r>
                    </a:p>
                    <a:p>
                      <a:pPr marL="0" marR="0" lvl="0" indent="-381000" algn="l" defTabSz="914400" rtl="0" eaLnBrk="1" fontAlgn="base" latinLnBrk="0" hangingPunct="1">
                        <a:lnSpc>
                          <a:spcPct val="150000"/>
                        </a:lnSpc>
                        <a:spcBef>
                          <a:spcPct val="0"/>
                        </a:spcBef>
                        <a:spcAft>
                          <a:spcPct val="0"/>
                        </a:spcAft>
                        <a:buClrTx/>
                        <a:buSzTx/>
                        <a:buFontTx/>
                        <a:buNone/>
                        <a:tabLst/>
                        <a:defRPr/>
                      </a:pPr>
                      <a:endParaRPr lang="en-US" sz="1000" b="1" kern="1200" dirty="0" smtClean="0">
                        <a:solidFill>
                          <a:srgbClr val="FF0000"/>
                        </a:solidFill>
                        <a:latin typeface="+mn-lt"/>
                        <a:ea typeface="標楷體" pitchFamily="65" charset="-120"/>
                        <a:cs typeface="+mn-cs"/>
                      </a:endParaRPr>
                    </a:p>
                  </a:txBody>
                  <a:tcPr marR="20638" marT="91440" marB="190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050" b="0" i="0" u="none" strike="noStrike" kern="1200" baseline="0" dirty="0" smtClean="0">
                          <a:solidFill>
                            <a:schemeClr val="tx1"/>
                          </a:solidFill>
                          <a:latin typeface="+mn-lt"/>
                          <a:ea typeface="+mn-ea"/>
                          <a:cs typeface="+mn-cs"/>
                        </a:rPr>
                        <a:t>1. </a:t>
                      </a:r>
                      <a:r>
                        <a:rPr lang="en-US" sz="1050" b="1" i="0" u="none" strike="noStrike" kern="1200" baseline="0" dirty="0" smtClean="0">
                          <a:solidFill>
                            <a:schemeClr val="tx1"/>
                          </a:solidFill>
                          <a:latin typeface="+mn-lt"/>
                          <a:ea typeface="+mn-ea"/>
                          <a:cs typeface="+mn-cs"/>
                        </a:rPr>
                        <a:t>Design issue</a:t>
                      </a:r>
                      <a:r>
                        <a:rPr lang="en-US" sz="1050" b="0" i="0" u="none" strike="noStrike" kern="1200" baseline="0" dirty="0" smtClean="0">
                          <a:solidFill>
                            <a:schemeClr val="tx1"/>
                          </a:solidFill>
                          <a:latin typeface="+mn-lt"/>
                          <a:ea typeface="+mn-ea"/>
                          <a:cs typeface="+mn-cs"/>
                        </a:rPr>
                        <a:t>: Space between the screw boss of top cover and  FFC connector is too tight, and stick 3M tape on FFC connector, the s</a:t>
                      </a:r>
                      <a:r>
                        <a:rPr lang="en-US" sz="1050" b="0" i="0" u="none" strike="noStrike" kern="1200" baseline="0" dirty="0" smtClean="0">
                          <a:solidFill>
                            <a:schemeClr val="tx1"/>
                          </a:solidFill>
                          <a:latin typeface="+mn-lt"/>
                          <a:ea typeface="+mn-ea"/>
                          <a:cs typeface="+mn-cs"/>
                          <a:sym typeface="Wingdings" panose="05000000000000000000" pitchFamily="2" charset="2"/>
                        </a:rPr>
                        <a:t>crew boss was interfered with 3M tape and FFC connector  It’s easy to cause the FFC connector damage.</a:t>
                      </a:r>
                    </a:p>
                    <a:p>
                      <a:pPr marL="0" indent="0">
                        <a:buFont typeface="Wingdings" panose="05000000000000000000" pitchFamily="2" charset="2"/>
                        <a:buNone/>
                      </a:pPr>
                      <a:r>
                        <a:rPr lang="en-US" sz="1050" b="0" i="0" u="none" strike="noStrike" kern="1200" baseline="0" dirty="0" smtClean="0">
                          <a:solidFill>
                            <a:schemeClr val="tx1"/>
                          </a:solidFill>
                          <a:latin typeface="+mn-lt"/>
                          <a:ea typeface="+mn-ea"/>
                          <a:cs typeface="+mn-cs"/>
                        </a:rPr>
                        <a:t>2. </a:t>
                      </a:r>
                      <a:r>
                        <a:rPr lang="en-US" sz="1050" b="1" i="0" u="none" strike="noStrike" kern="1200" baseline="0" dirty="0" smtClean="0">
                          <a:solidFill>
                            <a:schemeClr val="tx1"/>
                          </a:solidFill>
                          <a:latin typeface="+mn-lt"/>
                          <a:ea typeface="+mn-ea"/>
                          <a:cs typeface="+mn-cs"/>
                        </a:rPr>
                        <a:t>Workmanship issue</a:t>
                      </a:r>
                      <a:r>
                        <a:rPr lang="en-US" sz="1050" b="0" i="0" u="none" strike="noStrike" kern="1200" baseline="0" dirty="0" smtClean="0">
                          <a:solidFill>
                            <a:schemeClr val="tx1"/>
                          </a:solidFill>
                          <a:latin typeface="+mn-lt"/>
                          <a:ea typeface="+mn-ea"/>
                          <a:cs typeface="+mn-cs"/>
                        </a:rPr>
                        <a:t>. Short term solution is FXN cut a Part (Rib) of the Hook. But </a:t>
                      </a:r>
                      <a:r>
                        <a:rPr lang="en-US" sz="1050" b="0" i="0" u="none" strike="noStrike" kern="1200" baseline="0" dirty="0" smtClean="0">
                          <a:solidFill>
                            <a:srgbClr val="FF0000"/>
                          </a:solidFill>
                          <a:latin typeface="+mn-lt"/>
                          <a:ea typeface="+mn-ea"/>
                          <a:cs typeface="+mn-cs"/>
                        </a:rPr>
                        <a:t>it’s difficult to control the cutting quality. OP sometimes can’t cut well.</a:t>
                      </a: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050" b="1" i="0" u="none" strike="noStrike" kern="1200" baseline="0" dirty="0" smtClean="0">
                          <a:solidFill>
                            <a:schemeClr val="tx1"/>
                          </a:solidFill>
                          <a:latin typeface="+mn-lt"/>
                          <a:ea typeface="+mn-ea"/>
                          <a:cs typeface="+mn-cs"/>
                        </a:rPr>
                        <a:t>Short term action</a:t>
                      </a:r>
                      <a:r>
                        <a:rPr lang="en-US" sz="1050" b="0" i="0" u="none" strike="noStrike" kern="1200" baseline="0" dirty="0" smtClean="0">
                          <a:solidFill>
                            <a:schemeClr val="tx1"/>
                          </a:solidFill>
                          <a:latin typeface="+mn-lt"/>
                          <a:ea typeface="+mn-ea"/>
                          <a:cs typeface="+mn-cs"/>
                        </a:rPr>
                        <a:t>:</a:t>
                      </a:r>
                    </a:p>
                    <a:p>
                      <a:pPr marL="0" marR="0" indent="0" algn="l" defTabSz="685800" rtl="0" eaLnBrk="1" fontAlgn="auto" latinLnBrk="0" hangingPunct="1">
                        <a:lnSpc>
                          <a:spcPct val="100000"/>
                        </a:lnSpc>
                        <a:spcBef>
                          <a:spcPts val="0"/>
                        </a:spcBef>
                        <a:spcAft>
                          <a:spcPts val="0"/>
                        </a:spcAft>
                        <a:buClrTx/>
                        <a:buSzTx/>
                        <a:buFontTx/>
                        <a:buNone/>
                        <a:tabLst/>
                        <a:defRPr/>
                      </a:pPr>
                      <a:r>
                        <a:rPr lang="en-US" sz="1050" b="0" i="0" u="none" strike="noStrike" kern="1200" baseline="0" dirty="0" smtClean="0">
                          <a:solidFill>
                            <a:schemeClr val="tx1"/>
                          </a:solidFill>
                          <a:latin typeface="+mn-lt"/>
                          <a:ea typeface="+mn-ea"/>
                          <a:cs typeface="+mn-cs"/>
                        </a:rPr>
                        <a:t>Training OP to follow SOP to cut a part (Rib) of the Hook. Housing incoming issue still 13K. </a:t>
                      </a:r>
                    </a:p>
                    <a:p>
                      <a:pPr marL="0" marR="0" indent="0" algn="l" defTabSz="685800" rtl="0" eaLnBrk="1" fontAlgn="auto" latinLnBrk="0" hangingPunct="1">
                        <a:lnSpc>
                          <a:spcPct val="100000"/>
                        </a:lnSpc>
                        <a:spcBef>
                          <a:spcPts val="0"/>
                        </a:spcBef>
                        <a:spcAft>
                          <a:spcPts val="0"/>
                        </a:spcAft>
                        <a:buClrTx/>
                        <a:buSzTx/>
                        <a:buFontTx/>
                        <a:buNone/>
                        <a:tabLst/>
                        <a:defRPr/>
                      </a:pPr>
                      <a:endParaRPr lang="en-US" sz="1050" b="0" i="0" u="none" strike="noStrike" kern="1200" baseline="0" dirty="0" smtClean="0">
                        <a:solidFill>
                          <a:schemeClr val="tx1"/>
                        </a:solidFill>
                        <a:latin typeface="+mn-lt"/>
                        <a:ea typeface="+mn-ea"/>
                        <a:cs typeface="+mn-cs"/>
                      </a:endParaRPr>
                    </a:p>
                    <a:p>
                      <a:pPr marL="0" marR="0" indent="0" algn="l" defTabSz="685800" rtl="0" eaLnBrk="1" fontAlgn="auto" latinLnBrk="0" hangingPunct="1">
                        <a:lnSpc>
                          <a:spcPct val="100000"/>
                        </a:lnSpc>
                        <a:spcBef>
                          <a:spcPts val="0"/>
                        </a:spcBef>
                        <a:spcAft>
                          <a:spcPts val="0"/>
                        </a:spcAft>
                        <a:buClrTx/>
                        <a:buSzTx/>
                        <a:buFontTx/>
                        <a:buNone/>
                        <a:tabLst/>
                        <a:defRPr/>
                      </a:pPr>
                      <a:endParaRPr lang="en-US" sz="1050" b="0" i="0" u="none" strike="noStrike" kern="1200" baseline="0" dirty="0" smtClean="0">
                        <a:solidFill>
                          <a:schemeClr val="tx1"/>
                        </a:solidFill>
                        <a:latin typeface="+mn-lt"/>
                        <a:ea typeface="+mn-ea"/>
                        <a:cs typeface="+mn-cs"/>
                      </a:endParaRPr>
                    </a:p>
                    <a:p>
                      <a:pPr marL="0" marR="0" indent="0" algn="l" defTabSz="685800" rtl="0" eaLnBrk="1" fontAlgn="auto" latinLnBrk="0" hangingPunct="1">
                        <a:lnSpc>
                          <a:spcPct val="100000"/>
                        </a:lnSpc>
                        <a:spcBef>
                          <a:spcPts val="0"/>
                        </a:spcBef>
                        <a:spcAft>
                          <a:spcPts val="0"/>
                        </a:spcAft>
                        <a:buClrTx/>
                        <a:buSzTx/>
                        <a:buFontTx/>
                        <a:buNone/>
                        <a:tabLst/>
                        <a:defRPr/>
                      </a:pPr>
                      <a:endParaRPr lang="en-US" sz="1050" b="0" i="0" u="none" strike="noStrike" kern="1200" baseline="0" dirty="0" smtClean="0">
                        <a:solidFill>
                          <a:schemeClr val="tx1"/>
                        </a:solidFill>
                        <a:latin typeface="+mn-lt"/>
                        <a:ea typeface="+mn-ea"/>
                        <a:cs typeface="+mn-cs"/>
                      </a:endParaRPr>
                    </a:p>
                    <a:p>
                      <a:pPr marL="0" marR="0" indent="0" algn="l" defTabSz="685800" rtl="0" eaLnBrk="1" fontAlgn="auto" latinLnBrk="0" hangingPunct="1">
                        <a:lnSpc>
                          <a:spcPct val="100000"/>
                        </a:lnSpc>
                        <a:spcBef>
                          <a:spcPts val="0"/>
                        </a:spcBef>
                        <a:spcAft>
                          <a:spcPts val="0"/>
                        </a:spcAft>
                        <a:buClrTx/>
                        <a:buSzTx/>
                        <a:buFontTx/>
                        <a:buNone/>
                        <a:tabLst/>
                        <a:defRPr/>
                      </a:pPr>
                      <a:endParaRPr lang="en-US" sz="1050" b="0" i="0" u="none" strike="noStrike" kern="1200" baseline="0" dirty="0" smtClean="0">
                        <a:solidFill>
                          <a:schemeClr val="tx1"/>
                        </a:solidFill>
                        <a:latin typeface="+mn-lt"/>
                        <a:ea typeface="+mn-ea"/>
                        <a:cs typeface="+mn-cs"/>
                      </a:endParaRPr>
                    </a:p>
                    <a:p>
                      <a:pPr marL="0" marR="0" indent="0" algn="l" defTabSz="685800" rtl="0" eaLnBrk="1" fontAlgn="auto" latinLnBrk="0" hangingPunct="1">
                        <a:lnSpc>
                          <a:spcPct val="100000"/>
                        </a:lnSpc>
                        <a:spcBef>
                          <a:spcPts val="0"/>
                        </a:spcBef>
                        <a:spcAft>
                          <a:spcPts val="0"/>
                        </a:spcAft>
                        <a:buClrTx/>
                        <a:buSzTx/>
                        <a:buFontTx/>
                        <a:buNone/>
                        <a:tabLst/>
                        <a:defRPr/>
                      </a:pPr>
                      <a:r>
                        <a:rPr lang="en-US" sz="1050" b="1" i="0" u="none" strike="noStrike" kern="1200" baseline="0" dirty="0" smtClean="0">
                          <a:solidFill>
                            <a:schemeClr val="tx1"/>
                          </a:solidFill>
                          <a:latin typeface="+mn-lt"/>
                          <a:ea typeface="+mn-ea"/>
                          <a:cs typeface="+mn-cs"/>
                        </a:rPr>
                        <a:t>Long term action:</a:t>
                      </a:r>
                    </a:p>
                    <a:p>
                      <a:pPr marL="0" marR="0" indent="0" algn="l" defTabSz="685800" rtl="0" eaLnBrk="1" fontAlgn="auto" latinLnBrk="0" hangingPunct="1">
                        <a:lnSpc>
                          <a:spcPct val="100000"/>
                        </a:lnSpc>
                        <a:spcBef>
                          <a:spcPts val="0"/>
                        </a:spcBef>
                        <a:spcAft>
                          <a:spcPts val="0"/>
                        </a:spcAft>
                        <a:buClrTx/>
                        <a:buSzTx/>
                        <a:buFontTx/>
                        <a:buNone/>
                        <a:tabLst/>
                        <a:defRPr/>
                      </a:pPr>
                      <a:r>
                        <a:rPr lang="en-US" sz="1050" b="0" i="0" u="none" strike="noStrike" kern="1200" baseline="0" dirty="0" smtClean="0">
                          <a:solidFill>
                            <a:schemeClr val="tx1"/>
                          </a:solidFill>
                          <a:latin typeface="+mn-lt"/>
                          <a:ea typeface="+mn-ea"/>
                          <a:cs typeface="+mn-cs"/>
                        </a:rPr>
                        <a:t>1. Setting up new auto test the side LED in test station. </a:t>
                      </a:r>
                    </a:p>
                    <a:p>
                      <a:pPr marL="0" marR="0" indent="0" algn="l" defTabSz="685800" rtl="0" eaLnBrk="1" fontAlgn="auto" latinLnBrk="0" hangingPunct="1">
                        <a:lnSpc>
                          <a:spcPct val="100000"/>
                        </a:lnSpc>
                        <a:spcBef>
                          <a:spcPts val="0"/>
                        </a:spcBef>
                        <a:spcAft>
                          <a:spcPts val="0"/>
                        </a:spcAft>
                        <a:buClrTx/>
                        <a:buSzTx/>
                        <a:buFontTx/>
                        <a:buNone/>
                        <a:tabLst/>
                        <a:defRPr/>
                      </a:pPr>
                      <a:endParaRPr lang="en-US" sz="1050" b="0" i="0" u="none" strike="noStrike" kern="1200" baseline="0" dirty="0" smtClean="0">
                        <a:solidFill>
                          <a:schemeClr val="tx1"/>
                        </a:solidFill>
                        <a:latin typeface="+mn-lt"/>
                        <a:ea typeface="+mn-ea"/>
                        <a:cs typeface="+mn-cs"/>
                      </a:endParaRPr>
                    </a:p>
                    <a:p>
                      <a:pPr marL="0" marR="0" indent="0" algn="l" defTabSz="685800" rtl="0" eaLnBrk="1" fontAlgn="auto" latinLnBrk="0" hangingPunct="1">
                        <a:lnSpc>
                          <a:spcPct val="100000"/>
                        </a:lnSpc>
                        <a:spcBef>
                          <a:spcPts val="0"/>
                        </a:spcBef>
                        <a:spcAft>
                          <a:spcPts val="0"/>
                        </a:spcAft>
                        <a:buClrTx/>
                        <a:buSzTx/>
                        <a:buFontTx/>
                        <a:buNone/>
                        <a:tabLst/>
                        <a:defRPr/>
                      </a:pPr>
                      <a:r>
                        <a:rPr lang="en-US" sz="1050" b="0" i="0" u="none" strike="noStrike" kern="1200" baseline="0" dirty="0" smtClean="0">
                          <a:solidFill>
                            <a:schemeClr val="tx1"/>
                          </a:solidFill>
                          <a:latin typeface="+mn-lt"/>
                          <a:ea typeface="+mn-ea"/>
                          <a:cs typeface="+mn-cs"/>
                        </a:rPr>
                        <a:t>2. ALT push vendor to improve the housing structure as below after the 13K.</a:t>
                      </a:r>
                      <a:endParaRPr lang="en-US" sz="1050" b="0" i="0" u="none" strike="noStrike" kern="1200" baseline="0" dirty="0">
                        <a:solidFill>
                          <a:schemeClr val="tx1"/>
                        </a:solidFill>
                        <a:latin typeface="+mn-lt"/>
                        <a:ea typeface="+mn-ea"/>
                        <a:cs typeface="+mn-cs"/>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rPr>
                        <a:t>ME: </a:t>
                      </a:r>
                      <a:r>
                        <a:rPr kumimoji="0" lang="en-US" altLang="zh-TW" sz="1000" b="0" i="0" u="none" strike="noStrike" kern="1200" cap="none" normalizeH="0" baseline="0" dirty="0" err="1" smtClean="0">
                          <a:ln>
                            <a:noFill/>
                          </a:ln>
                          <a:solidFill>
                            <a:schemeClr val="tx1"/>
                          </a:solidFill>
                          <a:effectLst/>
                          <a:latin typeface="+mn-lt"/>
                          <a:ea typeface="新細明體" charset="-120"/>
                          <a:cs typeface="Times New Roman" pitchFamily="18" charset="0"/>
                        </a:rPr>
                        <a:t>Manh</a:t>
                      </a: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rPr>
                        <a:t>TE: Mark</a:t>
                      </a: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rPr>
                        <a:t> </a:t>
                      </a:r>
                    </a:p>
                    <a:p>
                      <a:pPr marL="533400" marR="0" lvl="0" indent="-533400" algn="l" defTabSz="762000" rtl="0" eaLnBrk="1" fontAlgn="base" latinLnBrk="0" hangingPunct="1">
                        <a:lnSpc>
                          <a:spcPct val="90000"/>
                        </a:lnSpc>
                        <a:spcBef>
                          <a:spcPct val="20000"/>
                        </a:spcBef>
                        <a:spcAft>
                          <a:spcPct val="0"/>
                        </a:spcAft>
                        <a:buClrTx/>
                        <a:buSzTx/>
                        <a:buFontTx/>
                        <a:buNone/>
                        <a:tabLst/>
                        <a:defRPr/>
                      </a:pPr>
                      <a:r>
                        <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rPr>
                        <a:t>RD: Jim</a:t>
                      </a: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txBody>
                  <a:tcPr marL="20638" marR="20638" marT="1905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rPr>
                        <a:t>Done</a:t>
                      </a: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defRPr/>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defRPr/>
                      </a:pPr>
                      <a:r>
                        <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rPr>
                        <a:t>2022-</a:t>
                      </a:r>
                    </a:p>
                    <a:p>
                      <a:pPr marL="533400" marR="0" lvl="0" indent="-533400" algn="l" defTabSz="762000" rtl="0" eaLnBrk="1" fontAlgn="base" latinLnBrk="0" hangingPunct="1">
                        <a:lnSpc>
                          <a:spcPct val="90000"/>
                        </a:lnSpc>
                        <a:spcBef>
                          <a:spcPct val="20000"/>
                        </a:spcBef>
                        <a:spcAft>
                          <a:spcPct val="0"/>
                        </a:spcAft>
                        <a:buClrTx/>
                        <a:buSzTx/>
                        <a:buFontTx/>
                        <a:buNone/>
                        <a:tabLst/>
                        <a:defRPr/>
                      </a:pPr>
                      <a:r>
                        <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rPr>
                        <a:t>Jan-15</a:t>
                      </a: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txBody>
                  <a:tcPr marL="20638" marR="20638" marT="1905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cap="none" normalizeH="0" baseline="0" dirty="0" smtClean="0">
                        <a:ln>
                          <a:noFill/>
                        </a:ln>
                        <a:solidFill>
                          <a:srgbClr val="0000CC"/>
                        </a:solidFill>
                        <a:effectLst/>
                        <a:latin typeface="+mn-lt"/>
                        <a:ea typeface="新細明體" charset="-120"/>
                        <a:cs typeface="Arial" pitchFamily="34" charset="0"/>
                      </a:endParaRP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 name="Rectangle 2"/>
          <p:cNvSpPr/>
          <p:nvPr/>
        </p:nvSpPr>
        <p:spPr bwMode="auto">
          <a:xfrm>
            <a:off x="76090" y="56428"/>
            <a:ext cx="5839680" cy="337263"/>
          </a:xfrm>
          <a:prstGeom prst="rect">
            <a:avLst/>
          </a:prstGeom>
          <a:no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lvl="0"/>
            <a:r>
              <a:rPr lang="en-US" sz="2000" b="1" dirty="0">
                <a:solidFill>
                  <a:srgbClr val="0000FF"/>
                </a:solidFill>
                <a:latin typeface="Calibri" pitchFamily="34" charset="0"/>
                <a:ea typeface="標楷體" pitchFamily="65" charset="-120"/>
              </a:rPr>
              <a:t>1</a:t>
            </a:r>
            <a:r>
              <a:rPr lang="en-US" sz="2000" b="1" dirty="0" smtClean="0">
                <a:solidFill>
                  <a:srgbClr val="0000FF"/>
                </a:solidFill>
                <a:latin typeface="Calibri" pitchFamily="34" charset="0"/>
                <a:ea typeface="標楷體" pitchFamily="65" charset="-120"/>
              </a:rPr>
              <a:t>. </a:t>
            </a:r>
            <a:r>
              <a:rPr lang="en-US" sz="2000" b="1" dirty="0">
                <a:solidFill>
                  <a:srgbClr val="0000FF"/>
                </a:solidFill>
              </a:rPr>
              <a:t>Side LED not working </a:t>
            </a:r>
          </a:p>
          <a:p>
            <a:endParaRPr kumimoji="1" lang="en-US" sz="2000" i="0" u="none" strike="noStrike" cap="none" normalizeH="0" baseline="0" dirty="0" smtClean="0">
              <a:ln>
                <a:noFill/>
              </a:ln>
              <a:solidFill>
                <a:schemeClr val="tx1"/>
              </a:solidFill>
              <a:effectLst/>
              <a:latin typeface="Arial" pitchFamily="34" charset="0"/>
              <a:ea typeface="新細明體" pitchFamily="18" charset="-120"/>
              <a:cs typeface="Arial" pitchFamily="34" charset="0"/>
            </a:endParaRPr>
          </a:p>
        </p:txBody>
      </p:sp>
      <p:sp>
        <p:nvSpPr>
          <p:cNvPr id="8" name="Oval 7"/>
          <p:cNvSpPr/>
          <p:nvPr/>
        </p:nvSpPr>
        <p:spPr>
          <a:xfrm>
            <a:off x="8629262" y="2548379"/>
            <a:ext cx="343117" cy="32273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pic>
        <p:nvPicPr>
          <p:cNvPr id="5" name="Picture 4"/>
          <p:cNvPicPr>
            <a:picLocks noChangeAspect="1"/>
          </p:cNvPicPr>
          <p:nvPr/>
        </p:nvPicPr>
        <p:blipFill>
          <a:blip r:embed="rId4"/>
          <a:stretch>
            <a:fillRect/>
          </a:stretch>
        </p:blipFill>
        <p:spPr>
          <a:xfrm>
            <a:off x="171132" y="2871109"/>
            <a:ext cx="1359825" cy="712470"/>
          </a:xfrm>
          <a:prstGeom prst="rect">
            <a:avLst/>
          </a:prstGeom>
        </p:spPr>
      </p:pic>
      <p:pic>
        <p:nvPicPr>
          <p:cNvPr id="7" name="Picture 6"/>
          <p:cNvPicPr>
            <a:picLocks noChangeAspect="1"/>
          </p:cNvPicPr>
          <p:nvPr/>
        </p:nvPicPr>
        <p:blipFill>
          <a:blip r:embed="rId5"/>
          <a:stretch>
            <a:fillRect/>
          </a:stretch>
        </p:blipFill>
        <p:spPr>
          <a:xfrm>
            <a:off x="171133" y="3583579"/>
            <a:ext cx="1359824" cy="1015892"/>
          </a:xfrm>
          <a:prstGeom prst="rect">
            <a:avLst/>
          </a:prstGeom>
        </p:spPr>
      </p:pic>
      <p:pic>
        <p:nvPicPr>
          <p:cNvPr id="9" name="Picture 8"/>
          <p:cNvPicPr>
            <a:picLocks noChangeAspect="1"/>
          </p:cNvPicPr>
          <p:nvPr/>
        </p:nvPicPr>
        <p:blipFill>
          <a:blip r:embed="rId6"/>
          <a:stretch>
            <a:fillRect/>
          </a:stretch>
        </p:blipFill>
        <p:spPr>
          <a:xfrm>
            <a:off x="4798487" y="3139084"/>
            <a:ext cx="2605446" cy="1263528"/>
          </a:xfrm>
          <a:prstGeom prst="rect">
            <a:avLst/>
          </a:prstGeom>
        </p:spPr>
      </p:pic>
      <p:graphicFrame>
        <p:nvGraphicFramePr>
          <p:cNvPr id="11" name="Object 10"/>
          <p:cNvGraphicFramePr>
            <a:graphicFrameLocks noChangeAspect="1"/>
          </p:cNvGraphicFramePr>
          <p:nvPr>
            <p:extLst>
              <p:ext uri="{D42A27DB-BD31-4B8C-83A1-F6EECF244321}">
                <p14:modId xmlns:p14="http://schemas.microsoft.com/office/powerpoint/2010/main" val="1365435547"/>
              </p:ext>
            </p:extLst>
          </p:nvPr>
        </p:nvGraphicFramePr>
        <p:xfrm>
          <a:off x="5683733" y="1491361"/>
          <a:ext cx="834954" cy="704492"/>
        </p:xfrm>
        <a:graphic>
          <a:graphicData uri="http://schemas.openxmlformats.org/presentationml/2006/ole">
            <mc:AlternateContent xmlns:mc="http://schemas.openxmlformats.org/markup-compatibility/2006">
              <mc:Choice xmlns:v="urn:schemas-microsoft-com:vml" Requires="v">
                <p:oleObj spid="_x0000_s9248" name="Acrobat Document" showAsIcon="1" r:id="rId7" imgW="914400" imgH="771480" progId="AcroExch.Document.11">
                  <p:embed/>
                </p:oleObj>
              </mc:Choice>
              <mc:Fallback>
                <p:oleObj name="Acrobat Document" showAsIcon="1" r:id="rId7" imgW="914400" imgH="771480" progId="AcroExch.Document.11">
                  <p:embed/>
                  <p:pic>
                    <p:nvPicPr>
                      <p:cNvPr id="6" name="Object 5"/>
                      <p:cNvPicPr/>
                      <p:nvPr/>
                    </p:nvPicPr>
                    <p:blipFill>
                      <a:blip r:embed="rId8"/>
                      <a:stretch>
                        <a:fillRect/>
                      </a:stretch>
                    </p:blipFill>
                    <p:spPr>
                      <a:xfrm>
                        <a:off x="5683733" y="1491361"/>
                        <a:ext cx="834954" cy="704492"/>
                      </a:xfrm>
                      <a:prstGeom prst="rect">
                        <a:avLst/>
                      </a:prstGeom>
                    </p:spPr>
                  </p:pic>
                </p:oleObj>
              </mc:Fallback>
            </mc:AlternateContent>
          </a:graphicData>
        </a:graphic>
      </p:graphicFrame>
      <p:grpSp>
        <p:nvGrpSpPr>
          <p:cNvPr id="12" name="Group 11"/>
          <p:cNvGrpSpPr/>
          <p:nvPr/>
        </p:nvGrpSpPr>
        <p:grpSpPr>
          <a:xfrm>
            <a:off x="1748388" y="3029612"/>
            <a:ext cx="1241595" cy="1107934"/>
            <a:chOff x="4801396" y="3522880"/>
            <a:chExt cx="1241595" cy="1107934"/>
          </a:xfrm>
        </p:grpSpPr>
        <p:pic>
          <p:nvPicPr>
            <p:cNvPr id="13" name="Picture 12"/>
            <p:cNvPicPr>
              <a:picLocks noChangeAspect="1"/>
            </p:cNvPicPr>
            <p:nvPr/>
          </p:nvPicPr>
          <p:blipFill>
            <a:blip r:embed="rId9"/>
            <a:stretch>
              <a:fillRect/>
            </a:stretch>
          </p:blipFill>
          <p:spPr>
            <a:xfrm>
              <a:off x="4801396" y="3522880"/>
              <a:ext cx="1241595" cy="892172"/>
            </a:xfrm>
            <a:prstGeom prst="rect">
              <a:avLst/>
            </a:prstGeom>
          </p:spPr>
        </p:pic>
        <p:sp>
          <p:nvSpPr>
            <p:cNvPr id="14" name="TextBox 13"/>
            <p:cNvSpPr txBox="1"/>
            <p:nvPr/>
          </p:nvSpPr>
          <p:spPr>
            <a:xfrm>
              <a:off x="5062696" y="4399982"/>
              <a:ext cx="718993" cy="230832"/>
            </a:xfrm>
            <a:prstGeom prst="rect">
              <a:avLst/>
            </a:prstGeom>
            <a:noFill/>
          </p:spPr>
          <p:txBody>
            <a:bodyPr wrap="square" rtlCol="0">
              <a:spAutoFit/>
            </a:bodyPr>
            <a:lstStyle/>
            <a:p>
              <a:r>
                <a:rPr lang="en-US" sz="900" dirty="0" smtClean="0">
                  <a:solidFill>
                    <a:srgbClr val="FF0000"/>
                  </a:solidFill>
                </a:rPr>
                <a:t>Before cut</a:t>
              </a:r>
              <a:endParaRPr lang="en-US" sz="900" dirty="0">
                <a:solidFill>
                  <a:srgbClr val="FF0000"/>
                </a:solidFill>
              </a:endParaRPr>
            </a:p>
          </p:txBody>
        </p:sp>
      </p:grpSp>
      <p:grpSp>
        <p:nvGrpSpPr>
          <p:cNvPr id="19" name="Group 18"/>
          <p:cNvGrpSpPr/>
          <p:nvPr/>
        </p:nvGrpSpPr>
        <p:grpSpPr>
          <a:xfrm>
            <a:off x="3029104" y="3038836"/>
            <a:ext cx="1278736" cy="1089486"/>
            <a:chOff x="3029104" y="3038836"/>
            <a:chExt cx="1278736" cy="1089486"/>
          </a:xfrm>
        </p:grpSpPr>
        <p:grpSp>
          <p:nvGrpSpPr>
            <p:cNvPr id="15" name="Group 14"/>
            <p:cNvGrpSpPr/>
            <p:nvPr/>
          </p:nvGrpSpPr>
          <p:grpSpPr>
            <a:xfrm>
              <a:off x="3029104" y="3038836"/>
              <a:ext cx="1278736" cy="1089486"/>
              <a:chOff x="6148639" y="3530831"/>
              <a:chExt cx="1278736" cy="1089486"/>
            </a:xfrm>
          </p:grpSpPr>
          <p:pic>
            <p:nvPicPr>
              <p:cNvPr id="16" name="Picture 15"/>
              <p:cNvPicPr>
                <a:picLocks noChangeAspect="1"/>
              </p:cNvPicPr>
              <p:nvPr/>
            </p:nvPicPr>
            <p:blipFill>
              <a:blip r:embed="rId10"/>
              <a:stretch>
                <a:fillRect/>
              </a:stretch>
            </p:blipFill>
            <p:spPr>
              <a:xfrm>
                <a:off x="6148639" y="3530831"/>
                <a:ext cx="1222217" cy="867211"/>
              </a:xfrm>
              <a:prstGeom prst="rect">
                <a:avLst/>
              </a:prstGeom>
            </p:spPr>
          </p:pic>
          <p:sp>
            <p:nvSpPr>
              <p:cNvPr id="17" name="TextBox 16"/>
              <p:cNvSpPr txBox="1"/>
              <p:nvPr/>
            </p:nvSpPr>
            <p:spPr>
              <a:xfrm>
                <a:off x="6148639" y="4389485"/>
                <a:ext cx="1278736" cy="230832"/>
              </a:xfrm>
              <a:prstGeom prst="rect">
                <a:avLst/>
              </a:prstGeom>
              <a:noFill/>
            </p:spPr>
            <p:txBody>
              <a:bodyPr wrap="square" rtlCol="0">
                <a:spAutoFit/>
              </a:bodyPr>
              <a:lstStyle/>
              <a:p>
                <a:r>
                  <a:rPr lang="en-US" sz="900" dirty="0" smtClean="0">
                    <a:solidFill>
                      <a:srgbClr val="0000FF"/>
                    </a:solidFill>
                  </a:rPr>
                  <a:t>After </a:t>
                </a:r>
                <a:r>
                  <a:rPr lang="en-US" sz="900" dirty="0">
                    <a:solidFill>
                      <a:srgbClr val="0000FF"/>
                    </a:solidFill>
                  </a:rPr>
                  <a:t>cut: Cut </a:t>
                </a:r>
                <a:r>
                  <a:rPr lang="en-US" sz="900" dirty="0" smtClean="0">
                    <a:solidFill>
                      <a:srgbClr val="0000FF"/>
                    </a:solidFill>
                  </a:rPr>
                  <a:t>standard</a:t>
                </a:r>
                <a:endParaRPr lang="en-US" sz="900" dirty="0">
                  <a:solidFill>
                    <a:srgbClr val="0000FF"/>
                  </a:solidFill>
                </a:endParaRPr>
              </a:p>
            </p:txBody>
          </p:sp>
        </p:grpSp>
        <p:sp>
          <p:nvSpPr>
            <p:cNvPr id="18" name="Oval 17"/>
            <p:cNvSpPr/>
            <p:nvPr/>
          </p:nvSpPr>
          <p:spPr>
            <a:xfrm>
              <a:off x="3600763" y="3227344"/>
              <a:ext cx="297329" cy="600121"/>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320917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p:cNvGraphicFramePr>
          <p:nvPr>
            <p:extLst>
              <p:ext uri="{D42A27DB-BD31-4B8C-83A1-F6EECF244321}">
                <p14:modId xmlns:p14="http://schemas.microsoft.com/office/powerpoint/2010/main" val="3484040334"/>
              </p:ext>
            </p:extLst>
          </p:nvPr>
        </p:nvGraphicFramePr>
        <p:xfrm>
          <a:off x="72736" y="517890"/>
          <a:ext cx="8915424" cy="4338816"/>
        </p:xfrm>
        <a:graphic>
          <a:graphicData uri="http://schemas.openxmlformats.org/drawingml/2006/table">
            <a:tbl>
              <a:tblPr/>
              <a:tblGrid>
                <a:gridCol w="1512224">
                  <a:extLst>
                    <a:ext uri="{9D8B030D-6E8A-4147-A177-3AD203B41FA5}">
                      <a16:colId xmlns:a16="http://schemas.microsoft.com/office/drawing/2014/main" val="20000"/>
                    </a:ext>
                  </a:extLst>
                </a:gridCol>
                <a:gridCol w="2866446">
                  <a:extLst>
                    <a:ext uri="{9D8B030D-6E8A-4147-A177-3AD203B41FA5}">
                      <a16:colId xmlns:a16="http://schemas.microsoft.com/office/drawing/2014/main" val="20001"/>
                    </a:ext>
                  </a:extLst>
                </a:gridCol>
                <a:gridCol w="2784522">
                  <a:extLst>
                    <a:ext uri="{9D8B030D-6E8A-4147-A177-3AD203B41FA5}">
                      <a16:colId xmlns:a16="http://schemas.microsoft.com/office/drawing/2014/main" val="20002"/>
                    </a:ext>
                  </a:extLst>
                </a:gridCol>
                <a:gridCol w="709192">
                  <a:extLst>
                    <a:ext uri="{9D8B030D-6E8A-4147-A177-3AD203B41FA5}">
                      <a16:colId xmlns:a16="http://schemas.microsoft.com/office/drawing/2014/main" val="20003"/>
                    </a:ext>
                  </a:extLst>
                </a:gridCol>
                <a:gridCol w="535103">
                  <a:extLst>
                    <a:ext uri="{9D8B030D-6E8A-4147-A177-3AD203B41FA5}">
                      <a16:colId xmlns:a16="http://schemas.microsoft.com/office/drawing/2014/main" val="20004"/>
                    </a:ext>
                  </a:extLst>
                </a:gridCol>
                <a:gridCol w="507937">
                  <a:extLst>
                    <a:ext uri="{9D8B030D-6E8A-4147-A177-3AD203B41FA5}">
                      <a16:colId xmlns:a16="http://schemas.microsoft.com/office/drawing/2014/main" val="20005"/>
                    </a:ext>
                  </a:extLst>
                </a:gridCol>
              </a:tblGrid>
              <a:tr h="367058">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Issue Description</a:t>
                      </a:r>
                    </a:p>
                  </a:txBody>
                  <a:tcPr marL="20638" marR="20638" marT="19050" marB="1905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Root Cause </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Actions</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Owner</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Due Date</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Status</a:t>
                      </a: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71532">
                <a:tc>
                  <a:txBody>
                    <a:bodyPr/>
                    <a:lstStyle/>
                    <a:p>
                      <a:pPr marL="0" marR="0" lvl="0" indent="-381000" algn="l" defTabSz="914400" rtl="0" eaLnBrk="1" fontAlgn="base" latinLnBrk="0" hangingPunct="1">
                        <a:lnSpc>
                          <a:spcPct val="150000"/>
                        </a:lnSpc>
                        <a:spcBef>
                          <a:spcPct val="0"/>
                        </a:spcBef>
                        <a:spcAft>
                          <a:spcPct val="0"/>
                        </a:spcAft>
                        <a:buClrTx/>
                        <a:buSzTx/>
                        <a:buFontTx/>
                        <a:buNone/>
                        <a:tabLst/>
                        <a:defRPr/>
                      </a:pPr>
                      <a:r>
                        <a:rPr lang="en-US" altLang="zh-TW" sz="1000" b="1" kern="1200" dirty="0" smtClean="0">
                          <a:solidFill>
                            <a:schemeClr val="tx1"/>
                          </a:solidFill>
                          <a:latin typeface="+mn-lt"/>
                          <a:ea typeface="+mn-ea"/>
                          <a:cs typeface="+mn-cs"/>
                        </a:rPr>
                        <a:t>Symptom: </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mn-lt"/>
                          <a:ea typeface="+mn-ea"/>
                          <a:cs typeface="+mn-cs"/>
                        </a:rPr>
                        <a:t>BTV deco plate broken</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altLang="zh-TW" sz="1000" b="1" kern="1200" dirty="0" smtClean="0">
                          <a:solidFill>
                            <a:schemeClr val="tx1"/>
                          </a:solidFill>
                          <a:latin typeface="+mn-lt"/>
                          <a:ea typeface="+mn-ea"/>
                          <a:cs typeface="+mn-cs"/>
                        </a:rPr>
                        <a:t>Type: </a:t>
                      </a:r>
                      <a:r>
                        <a:rPr lang="en-US" sz="1000" b="1" kern="1200" dirty="0" smtClean="0">
                          <a:solidFill>
                            <a:schemeClr val="tx1"/>
                          </a:solidFill>
                          <a:latin typeface="+mn-lt"/>
                          <a:ea typeface="+mn-ea"/>
                          <a:cs typeface="+mn-cs"/>
                        </a:rPr>
                        <a:t>Major</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mn-lt"/>
                          <a:ea typeface="+mn-ea"/>
                          <a:cs typeface="+mn-cs"/>
                        </a:rPr>
                        <a:t>Defect </a:t>
                      </a:r>
                      <a:r>
                        <a:rPr lang="en-US" sz="1000" b="1" kern="1200" dirty="0" err="1" smtClean="0">
                          <a:solidFill>
                            <a:schemeClr val="tx1"/>
                          </a:solidFill>
                          <a:latin typeface="+mn-lt"/>
                          <a:ea typeface="+mn-ea"/>
                          <a:cs typeface="+mn-cs"/>
                        </a:rPr>
                        <a:t>Q’ty</a:t>
                      </a:r>
                      <a:r>
                        <a:rPr lang="en-US" sz="1000" b="1" kern="1200" dirty="0" smtClean="0">
                          <a:solidFill>
                            <a:schemeClr val="tx1"/>
                          </a:solidFill>
                          <a:latin typeface="+mn-lt"/>
                          <a:ea typeface="+mn-ea"/>
                          <a:cs typeface="+mn-cs"/>
                        </a:rPr>
                        <a:t> :  1/244pcs</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mn-lt"/>
                          <a:ea typeface="+mn-ea"/>
                          <a:cs typeface="+mn-cs"/>
                        </a:rPr>
                        <a:t>Defect rate : 0.4%</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mn-lt"/>
                          <a:ea typeface="+mn-ea"/>
                          <a:cs typeface="+mn-cs"/>
                        </a:rPr>
                        <a:t>SKB SN: </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mn-lt"/>
                          <a:ea typeface="+mn-ea"/>
                          <a:cs typeface="+mn-cs"/>
                        </a:rPr>
                        <a:t>214965001202109001832</a:t>
                      </a:r>
                    </a:p>
                  </a:txBody>
                  <a:tcPr marR="20638" marT="91440" marB="190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62000" rtl="0" eaLnBrk="1" fontAlgn="base" latinLnBrk="0" hangingPunct="1">
                        <a:lnSpc>
                          <a:spcPct val="150000"/>
                        </a:lnSpc>
                        <a:spcBef>
                          <a:spcPct val="20000"/>
                        </a:spcBef>
                        <a:spcAft>
                          <a:spcPct val="0"/>
                        </a:spcAft>
                        <a:buClrTx/>
                        <a:buSzTx/>
                        <a:buFontTx/>
                        <a:buNone/>
                        <a:tabLst/>
                      </a:pPr>
                      <a:r>
                        <a:rPr lang="en-US" sz="1050" baseline="0" dirty="0" smtClean="0">
                          <a:latin typeface="+mn-lt"/>
                          <a:cs typeface="Calibri" panose="020F0502020204030204" pitchFamily="34" charset="0"/>
                        </a:rPr>
                        <a:t>1. VI OP did not detect any BTV deco plate broken issue before.</a:t>
                      </a:r>
                    </a:p>
                    <a:p>
                      <a:pPr marL="0" marR="0" lvl="0" indent="0" algn="l" defTabSz="762000" rtl="0" eaLnBrk="1" fontAlgn="base" latinLnBrk="0" hangingPunct="1">
                        <a:lnSpc>
                          <a:spcPct val="150000"/>
                        </a:lnSpc>
                        <a:spcBef>
                          <a:spcPct val="20000"/>
                        </a:spcBef>
                        <a:spcAft>
                          <a:spcPct val="0"/>
                        </a:spcAft>
                        <a:buClrTx/>
                        <a:buSzTx/>
                        <a:buFontTx/>
                        <a:buNone/>
                        <a:tabLst/>
                      </a:pPr>
                      <a:r>
                        <a:rPr lang="en-US" sz="1050" baseline="0" dirty="0" smtClean="0">
                          <a:latin typeface="+mn-lt"/>
                          <a:cs typeface="Calibri" panose="020F0502020204030204" pitchFamily="34" charset="0"/>
                        </a:rPr>
                        <a:t>2. Checked 12 remaining units in warehouse, and did not find any units have BTV deco plate broken.</a:t>
                      </a:r>
                    </a:p>
                    <a:p>
                      <a:pPr marL="0" marR="0" lvl="0" indent="0" algn="l" defTabSz="762000" rtl="0" eaLnBrk="1" fontAlgn="base" latinLnBrk="0" hangingPunct="1">
                        <a:lnSpc>
                          <a:spcPct val="150000"/>
                        </a:lnSpc>
                        <a:spcBef>
                          <a:spcPct val="20000"/>
                        </a:spcBef>
                        <a:spcAft>
                          <a:spcPct val="0"/>
                        </a:spcAft>
                        <a:buClrTx/>
                        <a:buSzTx/>
                        <a:buFontTx/>
                        <a:buNone/>
                        <a:tabLst/>
                      </a:pPr>
                      <a:r>
                        <a:rPr lang="en-US" sz="1050" baseline="0" dirty="0" smtClean="0">
                          <a:latin typeface="+mn-lt"/>
                          <a:cs typeface="Calibri" panose="020F0502020204030204" pitchFamily="34" charset="0"/>
                          <a:sym typeface="Wingdings" panose="05000000000000000000" pitchFamily="2" charset="2"/>
                        </a:rPr>
                        <a:t></a:t>
                      </a:r>
                      <a:r>
                        <a:rPr lang="en-US" sz="1050" b="1" baseline="0" dirty="0" smtClean="0">
                          <a:solidFill>
                            <a:schemeClr val="tx1"/>
                          </a:solidFill>
                          <a:latin typeface="+mn-lt"/>
                          <a:cs typeface="Calibri" panose="020F0502020204030204" pitchFamily="34" charset="0"/>
                          <a:sym typeface="Wingdings" panose="05000000000000000000" pitchFamily="2" charset="2"/>
                        </a:rPr>
                        <a:t>FXN don’t find out the root cause and keep monitor it.</a:t>
                      </a:r>
                      <a:endParaRPr lang="en-US" sz="1050" b="1" dirty="0" smtClean="0">
                        <a:solidFill>
                          <a:schemeClr val="tx1"/>
                        </a:solidFill>
                        <a:latin typeface="+mn-lt"/>
                        <a:cs typeface="Calibri" panose="020F0502020204030204" pitchFamily="34" charset="0"/>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62000" rtl="0" eaLnBrk="1" fontAlgn="base" latinLnBrk="0" hangingPunct="1">
                        <a:lnSpc>
                          <a:spcPct val="100000"/>
                        </a:lnSpc>
                        <a:spcBef>
                          <a:spcPct val="20000"/>
                        </a:spcBef>
                        <a:spcAft>
                          <a:spcPct val="0"/>
                        </a:spcAft>
                        <a:buClrTx/>
                        <a:buSzTx/>
                        <a:buFontTx/>
                        <a:buNone/>
                        <a:tabLst/>
                        <a:defRPr/>
                      </a:pPr>
                      <a:r>
                        <a:rPr lang="en-US" sz="1050" dirty="0" smtClean="0">
                          <a:latin typeface="+mn-lt"/>
                          <a:cs typeface="Calibri" panose="020F0502020204030204" pitchFamily="34" charset="0"/>
                        </a:rPr>
                        <a:t>1. Update NG picture to SOP for reminded</a:t>
                      </a:r>
                      <a:r>
                        <a:rPr lang="en-US" sz="1050" baseline="0" dirty="0" smtClean="0">
                          <a:latin typeface="+mn-lt"/>
                          <a:cs typeface="Calibri" panose="020F0502020204030204" pitchFamily="34" charset="0"/>
                        </a:rPr>
                        <a:t> OP at VI station to inspect the BTV deco plate before put product into box.</a:t>
                      </a:r>
                    </a:p>
                    <a:p>
                      <a:pPr marL="0" marR="0" lvl="0" indent="0" algn="l" defTabSz="762000" rtl="0" eaLnBrk="1" fontAlgn="base" latinLnBrk="0" hangingPunct="1">
                        <a:lnSpc>
                          <a:spcPct val="100000"/>
                        </a:lnSpc>
                        <a:spcBef>
                          <a:spcPct val="20000"/>
                        </a:spcBef>
                        <a:spcAft>
                          <a:spcPct val="0"/>
                        </a:spcAft>
                        <a:buClrTx/>
                        <a:buSzTx/>
                        <a:buFontTx/>
                        <a:buNone/>
                        <a:tabLst/>
                        <a:defRPr/>
                      </a:pPr>
                      <a:endParaRPr lang="en-US" sz="1050" baseline="0" dirty="0" smtClean="0">
                        <a:latin typeface="+mn-lt"/>
                        <a:cs typeface="Calibri" panose="020F0502020204030204" pitchFamily="34" charset="0"/>
                      </a:endParaRPr>
                    </a:p>
                    <a:p>
                      <a:pPr marL="0" marR="0" lvl="0" indent="0" algn="l" defTabSz="762000" rtl="0" eaLnBrk="1" fontAlgn="base" latinLnBrk="0" hangingPunct="1">
                        <a:lnSpc>
                          <a:spcPct val="100000"/>
                        </a:lnSpc>
                        <a:spcBef>
                          <a:spcPct val="20000"/>
                        </a:spcBef>
                        <a:spcAft>
                          <a:spcPct val="0"/>
                        </a:spcAft>
                        <a:buClrTx/>
                        <a:buSzTx/>
                        <a:buFontTx/>
                        <a:buNone/>
                        <a:tabLst/>
                        <a:defRPr/>
                      </a:pPr>
                      <a:endParaRPr lang="en-US" sz="1050" baseline="0" dirty="0" smtClean="0">
                        <a:latin typeface="+mn-lt"/>
                        <a:cs typeface="Calibri" panose="020F0502020204030204" pitchFamily="34" charset="0"/>
                      </a:endParaRPr>
                    </a:p>
                    <a:p>
                      <a:pPr marL="0" marR="0" lvl="0" indent="0" algn="l" defTabSz="762000" rtl="0" eaLnBrk="1" fontAlgn="base" latinLnBrk="0" hangingPunct="1">
                        <a:lnSpc>
                          <a:spcPct val="100000"/>
                        </a:lnSpc>
                        <a:spcBef>
                          <a:spcPct val="20000"/>
                        </a:spcBef>
                        <a:spcAft>
                          <a:spcPct val="0"/>
                        </a:spcAft>
                        <a:buClrTx/>
                        <a:buSzTx/>
                        <a:buFontTx/>
                        <a:buNone/>
                        <a:tabLst/>
                        <a:defRPr/>
                      </a:pPr>
                      <a:endParaRPr lang="en-US" sz="1050" baseline="0" dirty="0" smtClean="0">
                        <a:latin typeface="+mn-lt"/>
                        <a:cs typeface="Calibri" panose="020F0502020204030204" pitchFamily="34" charset="0"/>
                      </a:endParaRPr>
                    </a:p>
                    <a:p>
                      <a:pPr marL="0" marR="0" lvl="0" indent="0" algn="l" defTabSz="762000" rtl="0" eaLnBrk="1" fontAlgn="base" latinLnBrk="0" hangingPunct="1">
                        <a:lnSpc>
                          <a:spcPct val="100000"/>
                        </a:lnSpc>
                        <a:spcBef>
                          <a:spcPct val="20000"/>
                        </a:spcBef>
                        <a:spcAft>
                          <a:spcPct val="0"/>
                        </a:spcAft>
                        <a:buClrTx/>
                        <a:buSzTx/>
                        <a:buFontTx/>
                        <a:buNone/>
                        <a:tabLst/>
                        <a:defRPr/>
                      </a:pPr>
                      <a:endParaRPr lang="en-US" sz="1050" baseline="0" dirty="0" smtClean="0">
                        <a:latin typeface="+mn-lt"/>
                        <a:cs typeface="Calibri" panose="020F0502020204030204" pitchFamily="34" charset="0"/>
                      </a:endParaRPr>
                    </a:p>
                    <a:p>
                      <a:pPr marL="0" marR="0" lvl="0" indent="0" algn="l" defTabSz="762000" rtl="0" eaLnBrk="1" fontAlgn="base" latinLnBrk="0" hangingPunct="1">
                        <a:lnSpc>
                          <a:spcPct val="100000"/>
                        </a:lnSpc>
                        <a:spcBef>
                          <a:spcPct val="20000"/>
                        </a:spcBef>
                        <a:spcAft>
                          <a:spcPct val="0"/>
                        </a:spcAft>
                        <a:buClrTx/>
                        <a:buSzTx/>
                        <a:buFontTx/>
                        <a:buNone/>
                        <a:tabLst/>
                        <a:defRPr/>
                      </a:pPr>
                      <a:endParaRPr lang="en-US" sz="1050" baseline="0" dirty="0" smtClean="0">
                        <a:latin typeface="+mn-lt"/>
                        <a:cs typeface="Calibri" panose="020F0502020204030204" pitchFamily="34" charset="0"/>
                      </a:endParaRPr>
                    </a:p>
                    <a:p>
                      <a:pPr marL="0" marR="0" lvl="0" indent="0" algn="l" defTabSz="762000" rtl="0" eaLnBrk="1" fontAlgn="base" latinLnBrk="0" hangingPunct="1">
                        <a:lnSpc>
                          <a:spcPct val="100000"/>
                        </a:lnSpc>
                        <a:spcBef>
                          <a:spcPct val="20000"/>
                        </a:spcBef>
                        <a:spcAft>
                          <a:spcPct val="0"/>
                        </a:spcAft>
                        <a:buClrTx/>
                        <a:buSzTx/>
                        <a:buFontTx/>
                        <a:buNone/>
                        <a:tabLst/>
                        <a:defRPr/>
                      </a:pPr>
                      <a:endParaRPr lang="en-US" sz="1050" baseline="0" dirty="0" smtClean="0">
                        <a:latin typeface="+mn-lt"/>
                        <a:cs typeface="Calibri" panose="020F0502020204030204" pitchFamily="34" charset="0"/>
                      </a:endParaRPr>
                    </a:p>
                    <a:p>
                      <a:pPr marL="0" marR="0" lvl="0" indent="0" algn="l" defTabSz="762000" rtl="0" eaLnBrk="1" fontAlgn="base" latinLnBrk="0" hangingPunct="1">
                        <a:lnSpc>
                          <a:spcPct val="100000"/>
                        </a:lnSpc>
                        <a:spcBef>
                          <a:spcPct val="20000"/>
                        </a:spcBef>
                        <a:spcAft>
                          <a:spcPct val="0"/>
                        </a:spcAft>
                        <a:buClrTx/>
                        <a:buSzTx/>
                        <a:buFontTx/>
                        <a:buNone/>
                        <a:tabLst/>
                        <a:defRPr/>
                      </a:pPr>
                      <a:r>
                        <a:rPr lang="en-US" sz="1050" baseline="0" dirty="0" smtClean="0">
                          <a:latin typeface="+mn-lt"/>
                          <a:cs typeface="Calibri" panose="020F0502020204030204" pitchFamily="34" charset="0"/>
                        </a:rPr>
                        <a:t>2. Buy special tray to put product in to avoid housing is broken in production process.</a:t>
                      </a:r>
                    </a:p>
                    <a:p>
                      <a:pPr marL="0" marR="0" lvl="0" indent="0" algn="l" defTabSz="762000" rtl="0" eaLnBrk="1" fontAlgn="base" latinLnBrk="0" hangingPunct="1">
                        <a:lnSpc>
                          <a:spcPct val="100000"/>
                        </a:lnSpc>
                        <a:spcBef>
                          <a:spcPct val="20000"/>
                        </a:spcBef>
                        <a:spcAft>
                          <a:spcPct val="0"/>
                        </a:spcAft>
                        <a:buClrTx/>
                        <a:buSzTx/>
                        <a:buFontTx/>
                        <a:buNone/>
                        <a:tabLst/>
                        <a:defRPr/>
                      </a:pPr>
                      <a:endParaRPr lang="en-US" sz="1050" baseline="0" dirty="0" smtClean="0">
                        <a:latin typeface="+mn-lt"/>
                        <a:cs typeface="Calibri" panose="020F0502020204030204" pitchFamily="34" charset="0"/>
                      </a:endParaRPr>
                    </a:p>
                    <a:p>
                      <a:pPr marL="0" marR="0" lvl="0" indent="0" algn="l" defTabSz="762000" rtl="0" eaLnBrk="1" fontAlgn="base" latinLnBrk="0" hangingPunct="1">
                        <a:lnSpc>
                          <a:spcPct val="100000"/>
                        </a:lnSpc>
                        <a:spcBef>
                          <a:spcPct val="20000"/>
                        </a:spcBef>
                        <a:spcAft>
                          <a:spcPct val="0"/>
                        </a:spcAft>
                        <a:buClrTx/>
                        <a:buSzTx/>
                        <a:buFontTx/>
                        <a:buNone/>
                        <a:tabLst/>
                        <a:defRPr/>
                      </a:pPr>
                      <a:endParaRPr lang="en-US" sz="1050" baseline="0" dirty="0" smtClean="0">
                        <a:latin typeface="+mn-lt"/>
                        <a:cs typeface="Calibri" panose="020F0502020204030204" pitchFamily="34" charset="0"/>
                      </a:endParaRPr>
                    </a:p>
                    <a:p>
                      <a:pPr marL="0" marR="0" lvl="0" indent="0" algn="l" defTabSz="762000" rtl="0" eaLnBrk="1" fontAlgn="base" latinLnBrk="0" hangingPunct="1">
                        <a:lnSpc>
                          <a:spcPct val="100000"/>
                        </a:lnSpc>
                        <a:spcBef>
                          <a:spcPct val="20000"/>
                        </a:spcBef>
                        <a:spcAft>
                          <a:spcPct val="0"/>
                        </a:spcAft>
                        <a:buClrTx/>
                        <a:buSzTx/>
                        <a:buFontTx/>
                        <a:buNone/>
                        <a:tabLst/>
                      </a:pPr>
                      <a:endParaRPr lang="en-US" sz="1050" baseline="0" dirty="0" smtClean="0">
                        <a:latin typeface="+mn-lt"/>
                        <a:cs typeface="Calibri" panose="020F0502020204030204" pitchFamily="34" charset="0"/>
                      </a:endParaRPr>
                    </a:p>
                    <a:p>
                      <a:pPr marL="0" marR="0" lvl="0" indent="0" algn="l" defTabSz="762000" rtl="0" eaLnBrk="1" fontAlgn="base" latinLnBrk="0" hangingPunct="1">
                        <a:lnSpc>
                          <a:spcPct val="100000"/>
                        </a:lnSpc>
                        <a:spcBef>
                          <a:spcPct val="20000"/>
                        </a:spcBef>
                        <a:spcAft>
                          <a:spcPct val="0"/>
                        </a:spcAft>
                        <a:buClrTx/>
                        <a:buSzTx/>
                        <a:buFontTx/>
                        <a:buNone/>
                        <a:tabLst/>
                      </a:pPr>
                      <a:endParaRPr lang="en-US" sz="1050" baseline="0" dirty="0" smtClean="0">
                        <a:latin typeface="+mn-lt"/>
                        <a:cs typeface="Calibri" panose="020F0502020204030204" pitchFamily="34" charset="0"/>
                      </a:endParaRPr>
                    </a:p>
                    <a:p>
                      <a:pPr marL="0" marR="0" lvl="0" indent="0" algn="l" defTabSz="762000" rtl="0" eaLnBrk="1" fontAlgn="base" latinLnBrk="0" hangingPunct="1">
                        <a:lnSpc>
                          <a:spcPct val="100000"/>
                        </a:lnSpc>
                        <a:spcBef>
                          <a:spcPct val="20000"/>
                        </a:spcBef>
                        <a:spcAft>
                          <a:spcPct val="0"/>
                        </a:spcAft>
                        <a:buClrTx/>
                        <a:buSzTx/>
                        <a:buFontTx/>
                        <a:buNone/>
                        <a:tabLst/>
                      </a:pPr>
                      <a:endParaRPr lang="en-US" sz="1050" baseline="0" dirty="0" smtClean="0">
                        <a:latin typeface="+mn-lt"/>
                        <a:cs typeface="Calibri" panose="020F0502020204030204" pitchFamily="34" charset="0"/>
                      </a:endParaRPr>
                    </a:p>
                    <a:p>
                      <a:pPr marL="0" marR="0" lvl="0" indent="0" algn="l" defTabSz="762000" rtl="0" eaLnBrk="1" fontAlgn="base" latinLnBrk="0" hangingPunct="1">
                        <a:lnSpc>
                          <a:spcPct val="100000"/>
                        </a:lnSpc>
                        <a:spcBef>
                          <a:spcPct val="20000"/>
                        </a:spcBef>
                        <a:spcAft>
                          <a:spcPct val="0"/>
                        </a:spcAft>
                        <a:buClrTx/>
                        <a:buSzTx/>
                        <a:buFontTx/>
                        <a:buNone/>
                        <a:tabLst/>
                      </a:pPr>
                      <a:r>
                        <a:rPr lang="en-US" sz="1050" baseline="0" dirty="0" smtClean="0">
                          <a:latin typeface="+mn-lt"/>
                          <a:cs typeface="Calibri" panose="020F0502020204030204" pitchFamily="34" charset="0"/>
                        </a:rPr>
                        <a:t>3. Update OBA SIP to inspect the BTV deco plate.</a:t>
                      </a:r>
                    </a:p>
                    <a:p>
                      <a:pPr marL="0" marR="0" lvl="0" indent="0" algn="l" defTabSz="762000" rtl="0" eaLnBrk="1" fontAlgn="base" latinLnBrk="0" hangingPunct="1">
                        <a:lnSpc>
                          <a:spcPct val="100000"/>
                        </a:lnSpc>
                        <a:spcBef>
                          <a:spcPct val="20000"/>
                        </a:spcBef>
                        <a:spcAft>
                          <a:spcPct val="0"/>
                        </a:spcAft>
                        <a:buClrTx/>
                        <a:buSzTx/>
                        <a:buFontTx/>
                        <a:buNone/>
                        <a:tabLst/>
                      </a:pPr>
                      <a:endParaRPr lang="en-US" sz="1350" dirty="0" smtClean="0">
                        <a:latin typeface="+mn-lt"/>
                        <a:cs typeface="Calibri" panose="020F0502020204030204" pitchFamily="34" charset="0"/>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rPr>
                        <a:t>IE: </a:t>
                      </a:r>
                      <a:r>
                        <a:rPr kumimoji="0" lang="en-US" altLang="zh-TW" sz="1050" b="0" i="0" u="none" strike="noStrike" kern="1200" cap="none" normalizeH="0" baseline="0" dirty="0" err="1" smtClean="0">
                          <a:ln>
                            <a:noFill/>
                          </a:ln>
                          <a:solidFill>
                            <a:schemeClr val="tx1"/>
                          </a:solidFill>
                          <a:effectLst/>
                          <a:latin typeface="+mn-lt"/>
                          <a:ea typeface="新細明體" charset="-120"/>
                          <a:cs typeface="Times New Roman" pitchFamily="18" charset="0"/>
                        </a:rPr>
                        <a:t>Linh</a:t>
                      </a: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rPr>
                        <a:t>ME: </a:t>
                      </a:r>
                      <a:r>
                        <a:rPr kumimoji="0" lang="en-US" altLang="zh-TW" sz="1050" b="0" i="0" u="none" strike="noStrike" kern="1200" cap="none" normalizeH="0" baseline="0" dirty="0" err="1" smtClean="0">
                          <a:ln>
                            <a:noFill/>
                          </a:ln>
                          <a:solidFill>
                            <a:schemeClr val="tx1"/>
                          </a:solidFill>
                          <a:effectLst/>
                          <a:latin typeface="+mn-lt"/>
                          <a:ea typeface="新細明體" charset="-120"/>
                          <a:cs typeface="Times New Roman" pitchFamily="18" charset="0"/>
                        </a:rPr>
                        <a:t>Manh</a:t>
                      </a: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rPr>
                        <a:t>PQE: Robert</a:t>
                      </a:r>
                    </a:p>
                  </a:txBody>
                  <a:tcPr marL="20638" marR="20638" marT="1905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rgbClr val="0000FF"/>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rPr>
                        <a:t>Done</a:t>
                      </a: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rPr>
                        <a:t>2022-</a:t>
                      </a:r>
                    </a:p>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rPr>
                        <a:t>Jan-15</a:t>
                      </a: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rPr>
                        <a:t>Done</a:t>
                      </a:r>
                    </a:p>
                  </a:txBody>
                  <a:tcPr marL="20638" marR="20638" marT="1905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cap="none" normalizeH="0" baseline="0" dirty="0" smtClean="0">
                        <a:ln>
                          <a:noFill/>
                        </a:ln>
                        <a:solidFill>
                          <a:srgbClr val="0000CC"/>
                        </a:solidFill>
                        <a:effectLst/>
                        <a:latin typeface="+mn-lt"/>
                        <a:ea typeface="新細明體" charset="-120"/>
                        <a:cs typeface="Arial" pitchFamily="34" charset="0"/>
                      </a:endParaRP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 name="Rectangle 2"/>
          <p:cNvSpPr/>
          <p:nvPr/>
        </p:nvSpPr>
        <p:spPr bwMode="auto">
          <a:xfrm>
            <a:off x="76089" y="56428"/>
            <a:ext cx="6604797" cy="345315"/>
          </a:xfrm>
          <a:prstGeom prst="rect">
            <a:avLst/>
          </a:prstGeom>
          <a:no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en-US" sz="2000" b="1" dirty="0" smtClean="0">
                <a:solidFill>
                  <a:srgbClr val="0000FF"/>
                </a:solidFill>
                <a:latin typeface="Calibri" pitchFamily="34" charset="0"/>
                <a:ea typeface="標楷體" pitchFamily="65" charset="-120"/>
              </a:rPr>
              <a:t>2. </a:t>
            </a:r>
            <a:r>
              <a:rPr lang="en-US" sz="2000" b="1" dirty="0">
                <a:solidFill>
                  <a:srgbClr val="0000FF"/>
                </a:solidFill>
              </a:rPr>
              <a:t>BTV deco plate broken</a:t>
            </a:r>
          </a:p>
          <a:p>
            <a:endParaRPr lang="en-US" sz="2000" b="1" dirty="0">
              <a:solidFill>
                <a:srgbClr val="0000FF"/>
              </a:solidFill>
              <a:latin typeface="Calibri" pitchFamily="34" charset="0"/>
              <a:ea typeface="標楷體" pitchFamily="65" charset="-120"/>
            </a:endParaRPr>
          </a:p>
        </p:txBody>
      </p:sp>
      <p:sp>
        <p:nvSpPr>
          <p:cNvPr id="8" name="Oval 7"/>
          <p:cNvSpPr/>
          <p:nvPr/>
        </p:nvSpPr>
        <p:spPr>
          <a:xfrm>
            <a:off x="8562663" y="2702622"/>
            <a:ext cx="343117" cy="32273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pic>
        <p:nvPicPr>
          <p:cNvPr id="6" name="Picture 5"/>
          <p:cNvPicPr>
            <a:picLocks noChangeAspect="1"/>
          </p:cNvPicPr>
          <p:nvPr/>
        </p:nvPicPr>
        <p:blipFill>
          <a:blip r:embed="rId4"/>
          <a:stretch>
            <a:fillRect/>
          </a:stretch>
        </p:blipFill>
        <p:spPr>
          <a:xfrm>
            <a:off x="196509" y="2932842"/>
            <a:ext cx="1307171" cy="1476597"/>
          </a:xfrm>
          <a:prstGeom prst="rect">
            <a:avLst/>
          </a:prstGeom>
        </p:spPr>
      </p:pic>
      <p:grpSp>
        <p:nvGrpSpPr>
          <p:cNvPr id="5" name="Group 4"/>
          <p:cNvGrpSpPr/>
          <p:nvPr/>
        </p:nvGrpSpPr>
        <p:grpSpPr>
          <a:xfrm>
            <a:off x="4559295" y="1545620"/>
            <a:ext cx="1648217" cy="963266"/>
            <a:chOff x="4559295" y="1545620"/>
            <a:chExt cx="1648217" cy="963266"/>
          </a:xfrm>
        </p:grpSpPr>
        <p:pic>
          <p:nvPicPr>
            <p:cNvPr id="7" name="Picture 6"/>
            <p:cNvPicPr>
              <a:picLocks noChangeAspect="1"/>
            </p:cNvPicPr>
            <p:nvPr/>
          </p:nvPicPr>
          <p:blipFill>
            <a:blip r:embed="rId4"/>
            <a:stretch>
              <a:fillRect/>
            </a:stretch>
          </p:blipFill>
          <p:spPr>
            <a:xfrm>
              <a:off x="4559295" y="1545620"/>
              <a:ext cx="1648217" cy="741823"/>
            </a:xfrm>
            <a:prstGeom prst="rect">
              <a:avLst/>
            </a:prstGeom>
          </p:spPr>
        </p:pic>
        <p:sp>
          <p:nvSpPr>
            <p:cNvPr id="9" name="TextBox 1"/>
            <p:cNvSpPr txBox="1"/>
            <p:nvPr/>
          </p:nvSpPr>
          <p:spPr>
            <a:xfrm>
              <a:off x="5198300" y="2346961"/>
              <a:ext cx="390525" cy="161925"/>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100" b="1">
                  <a:solidFill>
                    <a:srgbClr val="FF0000"/>
                  </a:solidFill>
                </a:rPr>
                <a:t>NG</a:t>
              </a:r>
            </a:p>
          </p:txBody>
        </p:sp>
      </p:grpSp>
      <p:graphicFrame>
        <p:nvGraphicFramePr>
          <p:cNvPr id="4" name="Object 3"/>
          <p:cNvGraphicFramePr>
            <a:graphicFrameLocks noChangeAspect="1"/>
          </p:cNvGraphicFramePr>
          <p:nvPr>
            <p:extLst>
              <p:ext uri="{D42A27DB-BD31-4B8C-83A1-F6EECF244321}">
                <p14:modId xmlns:p14="http://schemas.microsoft.com/office/powerpoint/2010/main" val="896483768"/>
              </p:ext>
            </p:extLst>
          </p:nvPr>
        </p:nvGraphicFramePr>
        <p:xfrm>
          <a:off x="6167039" y="1623110"/>
          <a:ext cx="1027694" cy="694092"/>
        </p:xfrm>
        <a:graphic>
          <a:graphicData uri="http://schemas.openxmlformats.org/presentationml/2006/ole">
            <mc:AlternateContent xmlns:mc="http://schemas.openxmlformats.org/markup-compatibility/2006">
              <mc:Choice xmlns:v="urn:schemas-microsoft-com:vml" Requires="v">
                <p:oleObj spid="_x0000_s7288" name="Acrobat Document" showAsIcon="1" r:id="rId5" imgW="914400" imgH="771480" progId="AcroExch.Document.11">
                  <p:embed/>
                </p:oleObj>
              </mc:Choice>
              <mc:Fallback>
                <p:oleObj name="Acrobat Document" showAsIcon="1" r:id="rId5" imgW="914400" imgH="771480" progId="AcroExch.Document.11">
                  <p:embed/>
                  <p:pic>
                    <p:nvPicPr>
                      <p:cNvPr id="0" name=""/>
                      <p:cNvPicPr/>
                      <p:nvPr/>
                    </p:nvPicPr>
                    <p:blipFill>
                      <a:blip r:embed="rId6"/>
                      <a:stretch>
                        <a:fillRect/>
                      </a:stretch>
                    </p:blipFill>
                    <p:spPr>
                      <a:xfrm>
                        <a:off x="6167039" y="1623110"/>
                        <a:ext cx="1027694" cy="694092"/>
                      </a:xfrm>
                      <a:prstGeom prst="rect">
                        <a:avLst/>
                      </a:prstGeom>
                    </p:spPr>
                  </p:pic>
                </p:oleObj>
              </mc:Fallback>
            </mc:AlternateContent>
          </a:graphicData>
        </a:graphic>
      </p:graphicFrame>
      <p:pic>
        <p:nvPicPr>
          <p:cNvPr id="11" name="Picture 10"/>
          <p:cNvPicPr>
            <a:picLocks noChangeAspect="1"/>
          </p:cNvPicPr>
          <p:nvPr/>
        </p:nvPicPr>
        <p:blipFill>
          <a:blip r:embed="rId7"/>
          <a:stretch>
            <a:fillRect/>
          </a:stretch>
        </p:blipFill>
        <p:spPr>
          <a:xfrm>
            <a:off x="4559295" y="3088360"/>
            <a:ext cx="2379388" cy="668123"/>
          </a:xfrm>
          <a:prstGeom prst="rect">
            <a:avLst/>
          </a:prstGeom>
          <a:ln>
            <a:solidFill>
              <a:srgbClr val="0000FF"/>
            </a:solidFill>
          </a:ln>
        </p:spPr>
      </p:pic>
      <p:graphicFrame>
        <p:nvGraphicFramePr>
          <p:cNvPr id="12" name="Object 11"/>
          <p:cNvGraphicFramePr>
            <a:graphicFrameLocks noChangeAspect="1"/>
          </p:cNvGraphicFramePr>
          <p:nvPr>
            <p:extLst>
              <p:ext uri="{D42A27DB-BD31-4B8C-83A1-F6EECF244321}">
                <p14:modId xmlns:p14="http://schemas.microsoft.com/office/powerpoint/2010/main" val="4184900900"/>
              </p:ext>
            </p:extLst>
          </p:nvPr>
        </p:nvGraphicFramePr>
        <p:xfrm>
          <a:off x="5291789" y="4141878"/>
          <a:ext cx="914400" cy="771525"/>
        </p:xfrm>
        <a:graphic>
          <a:graphicData uri="http://schemas.openxmlformats.org/presentationml/2006/ole">
            <mc:AlternateContent xmlns:mc="http://schemas.openxmlformats.org/markup-compatibility/2006">
              <mc:Choice xmlns:v="urn:schemas-microsoft-com:vml" Requires="v">
                <p:oleObj spid="_x0000_s7289" name="Acrobat Document" showAsIcon="1" r:id="rId8" imgW="914400" imgH="771480" progId="AcroExch.Document.11">
                  <p:embed/>
                </p:oleObj>
              </mc:Choice>
              <mc:Fallback>
                <p:oleObj name="Acrobat Document" showAsIcon="1" r:id="rId8" imgW="914400" imgH="771480" progId="AcroExch.Document.11">
                  <p:embed/>
                  <p:pic>
                    <p:nvPicPr>
                      <p:cNvPr id="5" name="Object 4"/>
                      <p:cNvPicPr/>
                      <p:nvPr/>
                    </p:nvPicPr>
                    <p:blipFill>
                      <a:blip r:embed="rId9"/>
                      <a:stretch>
                        <a:fillRect/>
                      </a:stretch>
                    </p:blipFill>
                    <p:spPr>
                      <a:xfrm>
                        <a:off x="5291789" y="4141878"/>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40389973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p:cNvGraphicFramePr>
          <p:nvPr>
            <p:extLst>
              <p:ext uri="{D42A27DB-BD31-4B8C-83A1-F6EECF244321}">
                <p14:modId xmlns:p14="http://schemas.microsoft.com/office/powerpoint/2010/main" val="1002492464"/>
              </p:ext>
            </p:extLst>
          </p:nvPr>
        </p:nvGraphicFramePr>
        <p:xfrm>
          <a:off x="72736" y="517891"/>
          <a:ext cx="9030074" cy="4262577"/>
        </p:xfrm>
        <a:graphic>
          <a:graphicData uri="http://schemas.openxmlformats.org/drawingml/2006/table">
            <a:tbl>
              <a:tblPr/>
              <a:tblGrid>
                <a:gridCol w="1502064">
                  <a:extLst>
                    <a:ext uri="{9D8B030D-6E8A-4147-A177-3AD203B41FA5}">
                      <a16:colId xmlns:a16="http://schemas.microsoft.com/office/drawing/2014/main" val="20000"/>
                    </a:ext>
                  </a:extLst>
                </a:gridCol>
                <a:gridCol w="2468880">
                  <a:extLst>
                    <a:ext uri="{9D8B030D-6E8A-4147-A177-3AD203B41FA5}">
                      <a16:colId xmlns:a16="http://schemas.microsoft.com/office/drawing/2014/main" val="20001"/>
                    </a:ext>
                  </a:extLst>
                </a:gridCol>
                <a:gridCol w="3244981">
                  <a:extLst>
                    <a:ext uri="{9D8B030D-6E8A-4147-A177-3AD203B41FA5}">
                      <a16:colId xmlns:a16="http://schemas.microsoft.com/office/drawing/2014/main" val="20002"/>
                    </a:ext>
                  </a:extLst>
                </a:gridCol>
                <a:gridCol w="650874">
                  <a:extLst>
                    <a:ext uri="{9D8B030D-6E8A-4147-A177-3AD203B41FA5}">
                      <a16:colId xmlns:a16="http://schemas.microsoft.com/office/drawing/2014/main" val="20003"/>
                    </a:ext>
                  </a:extLst>
                </a:gridCol>
                <a:gridCol w="637390">
                  <a:extLst>
                    <a:ext uri="{9D8B030D-6E8A-4147-A177-3AD203B41FA5}">
                      <a16:colId xmlns:a16="http://schemas.microsoft.com/office/drawing/2014/main" val="20004"/>
                    </a:ext>
                  </a:extLst>
                </a:gridCol>
                <a:gridCol w="525885">
                  <a:extLst>
                    <a:ext uri="{9D8B030D-6E8A-4147-A177-3AD203B41FA5}">
                      <a16:colId xmlns:a16="http://schemas.microsoft.com/office/drawing/2014/main" val="20005"/>
                    </a:ext>
                  </a:extLst>
                </a:gridCol>
              </a:tblGrid>
              <a:tr h="233949">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Issue Description</a:t>
                      </a:r>
                    </a:p>
                  </a:txBody>
                  <a:tcPr marL="20638" marR="20638" marT="19050" marB="1905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Root Cause </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Actions</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Owner</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Due Date</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Status</a:t>
                      </a: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28628">
                <a:tc>
                  <a:txBody>
                    <a:bodyPr/>
                    <a:lstStyle/>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mn-lt"/>
                          <a:ea typeface="+mn-ea"/>
                          <a:cs typeface="+mn-cs"/>
                        </a:rPr>
                        <a:t>Symptom : BTV deco plate cosmetic NG</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altLang="zh-TW" sz="1000" b="1" kern="1200" dirty="0" smtClean="0">
                          <a:solidFill>
                            <a:schemeClr val="tx1"/>
                          </a:solidFill>
                          <a:latin typeface="+mn-lt"/>
                          <a:ea typeface="+mn-ea"/>
                          <a:cs typeface="+mn-cs"/>
                        </a:rPr>
                        <a:t>Type: </a:t>
                      </a:r>
                      <a:r>
                        <a:rPr lang="en-US" sz="1000" b="1" kern="1200" dirty="0" smtClean="0">
                          <a:solidFill>
                            <a:schemeClr val="tx1"/>
                          </a:solidFill>
                          <a:latin typeface="+mn-lt"/>
                          <a:ea typeface="+mn-ea"/>
                          <a:cs typeface="+mn-cs"/>
                        </a:rPr>
                        <a:t>Major</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mn-lt"/>
                          <a:ea typeface="+mn-ea"/>
                          <a:cs typeface="+mn-cs"/>
                        </a:rPr>
                        <a:t>Defect </a:t>
                      </a:r>
                      <a:r>
                        <a:rPr lang="en-US" sz="1000" b="1" kern="1200" dirty="0" err="1" smtClean="0">
                          <a:solidFill>
                            <a:schemeClr val="tx1"/>
                          </a:solidFill>
                          <a:latin typeface="+mn-lt"/>
                          <a:ea typeface="+mn-ea"/>
                          <a:cs typeface="+mn-cs"/>
                        </a:rPr>
                        <a:t>Q’ty</a:t>
                      </a:r>
                      <a:r>
                        <a:rPr lang="en-US" sz="1000" b="1" kern="1200" dirty="0" smtClean="0">
                          <a:solidFill>
                            <a:schemeClr val="tx1"/>
                          </a:solidFill>
                          <a:latin typeface="+mn-lt"/>
                          <a:ea typeface="+mn-ea"/>
                          <a:cs typeface="+mn-cs"/>
                        </a:rPr>
                        <a:t> :  3/244pcs</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mn-lt"/>
                          <a:ea typeface="+mn-ea"/>
                          <a:cs typeface="+mn-cs"/>
                        </a:rPr>
                        <a:t>Defect rate : 1.33%</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mn-lt"/>
                          <a:ea typeface="+mn-ea"/>
                          <a:cs typeface="+mn-cs"/>
                        </a:rPr>
                        <a:t>SKB SN: 214965001202109002410</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mn-lt"/>
                          <a:ea typeface="+mn-ea"/>
                          <a:cs typeface="+mn-cs"/>
                        </a:rPr>
                        <a:t>214965001202109002400</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mn-lt"/>
                          <a:ea typeface="+mn-ea"/>
                          <a:cs typeface="+mn-cs"/>
                        </a:rPr>
                        <a:t>214965001202109001832</a:t>
                      </a:r>
                      <a:r>
                        <a:rPr lang="en-US" sz="1000" b="1" i="0" u="none" strike="noStrike" kern="1200" baseline="0" dirty="0" smtClean="0">
                          <a:solidFill>
                            <a:srgbClr val="FF0000"/>
                          </a:solidFill>
                          <a:latin typeface="+mn-lt"/>
                          <a:ea typeface="+mn-ea"/>
                          <a:cs typeface="+mn-cs"/>
                        </a:rPr>
                        <a:t>	</a:t>
                      </a:r>
                    </a:p>
                  </a:txBody>
                  <a:tcPr marR="20638" marT="91440" marB="190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nSpc>
                          <a:spcPct val="100000"/>
                        </a:lnSpc>
                      </a:pPr>
                      <a:r>
                        <a:rPr lang="en-US" sz="1050" b="1" dirty="0" smtClean="0">
                          <a:latin typeface="+mn-lt"/>
                          <a:cs typeface="Calibri" panose="020F0502020204030204" pitchFamily="34" charset="0"/>
                        </a:rPr>
                        <a:t>Incoming material issue.</a:t>
                      </a:r>
                    </a:p>
                    <a:p>
                      <a:pPr>
                        <a:lnSpc>
                          <a:spcPct val="100000"/>
                        </a:lnSpc>
                      </a:pPr>
                      <a:r>
                        <a:rPr lang="en-US" sz="1050" dirty="0" smtClean="0">
                          <a:latin typeface="+mn-lt"/>
                          <a:cs typeface="Calibri" panose="020F0502020204030204" pitchFamily="34" charset="0"/>
                        </a:rPr>
                        <a:t>Vendor:</a:t>
                      </a:r>
                      <a:r>
                        <a:rPr lang="en-US" sz="1050" baseline="0" dirty="0" smtClean="0">
                          <a:latin typeface="+mn-lt"/>
                          <a:cs typeface="Calibri" panose="020F0502020204030204" pitchFamily="34" charset="0"/>
                        </a:rPr>
                        <a:t> INKEL</a:t>
                      </a:r>
                    </a:p>
                    <a:p>
                      <a:pPr>
                        <a:lnSpc>
                          <a:spcPct val="100000"/>
                        </a:lnSpc>
                      </a:pPr>
                      <a:endParaRPr lang="en-US" sz="1050" dirty="0" smtClean="0">
                        <a:latin typeface="+mn-lt"/>
                        <a:cs typeface="Calibri" panose="020F0502020204030204" pitchFamily="34" charset="0"/>
                      </a:endParaRPr>
                    </a:p>
                    <a:p>
                      <a:pPr marL="0" marR="0" indent="0" algn="l" defTabSz="685800" rtl="0" eaLnBrk="1" fontAlgn="auto" latinLnBrk="0" hangingPunct="1">
                        <a:lnSpc>
                          <a:spcPct val="100000"/>
                        </a:lnSpc>
                        <a:spcBef>
                          <a:spcPts val="0"/>
                        </a:spcBef>
                        <a:spcAft>
                          <a:spcPts val="0"/>
                        </a:spcAft>
                        <a:buClrTx/>
                        <a:buSzTx/>
                        <a:buFontTx/>
                        <a:buNone/>
                        <a:tabLst/>
                        <a:defRPr/>
                      </a:pPr>
                      <a:r>
                        <a:rPr lang="en-US" sz="1050" b="1" baseline="0" dirty="0" smtClean="0">
                          <a:solidFill>
                            <a:schemeClr val="tx1"/>
                          </a:solidFill>
                          <a:latin typeface="+mn-lt"/>
                          <a:cs typeface="Calibri" panose="020F0502020204030204" pitchFamily="34" charset="0"/>
                        </a:rPr>
                        <a:t>Visual inspection criteria did not define the laser cutting standard.</a:t>
                      </a:r>
                      <a:endParaRPr lang="en-US" sz="1050" b="1" dirty="0" smtClean="0">
                        <a:solidFill>
                          <a:schemeClr val="tx1"/>
                        </a:solidFill>
                        <a:latin typeface="+mn-lt"/>
                        <a:cs typeface="Calibri" panose="020F0502020204030204" pitchFamily="34" charset="0"/>
                      </a:endParaRPr>
                    </a:p>
                    <a:p>
                      <a:pPr>
                        <a:lnSpc>
                          <a:spcPct val="100000"/>
                        </a:lnSpc>
                      </a:pPr>
                      <a:endParaRPr lang="en-US" sz="1050" dirty="0" smtClean="0">
                        <a:latin typeface="+mn-lt"/>
                        <a:cs typeface="Calibri" panose="020F050202020403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1050" dirty="0" smtClean="0">
                          <a:latin typeface="+mn-lt"/>
                          <a:cs typeface="Calibri" panose="020F0502020204030204" pitchFamily="34" charset="0"/>
                        </a:rPr>
                        <a:t>1. At</a:t>
                      </a:r>
                      <a:r>
                        <a:rPr lang="en-US" sz="1050" baseline="0" dirty="0" smtClean="0">
                          <a:latin typeface="+mn-lt"/>
                          <a:cs typeface="Calibri" panose="020F0502020204030204" pitchFamily="34" charset="0"/>
                        </a:rPr>
                        <a:t> VI station, Op did not detect the BTV </a:t>
                      </a:r>
                      <a:r>
                        <a:rPr lang="en-US" sz="1050" b="0" kern="1200" dirty="0" smtClean="0">
                          <a:solidFill>
                            <a:schemeClr val="tx1"/>
                          </a:solidFill>
                          <a:latin typeface="+mn-lt"/>
                          <a:ea typeface="+mn-ea"/>
                          <a:cs typeface="+mn-cs"/>
                        </a:rPr>
                        <a:t>deco plate cosmetic NG</a:t>
                      </a:r>
                      <a:r>
                        <a:rPr lang="en-US" sz="1050" b="0" kern="1200" baseline="0" dirty="0" smtClean="0">
                          <a:solidFill>
                            <a:schemeClr val="tx1"/>
                          </a:solidFill>
                          <a:latin typeface="+mn-lt"/>
                          <a:ea typeface="+mn-ea"/>
                          <a:cs typeface="+mn-cs"/>
                        </a:rPr>
                        <a:t> issue </a:t>
                      </a:r>
                      <a:r>
                        <a:rPr lang="en-US" sz="1050" baseline="0" dirty="0" smtClean="0">
                          <a:latin typeface="+mn-lt"/>
                          <a:cs typeface="Calibri" panose="020F0502020204030204" pitchFamily="34" charset="0"/>
                        </a:rPr>
                        <a:t>before put product into box.</a:t>
                      </a:r>
                    </a:p>
                    <a:p>
                      <a:pPr>
                        <a:lnSpc>
                          <a:spcPct val="100000"/>
                        </a:lnSpc>
                      </a:pPr>
                      <a:endParaRPr lang="en-US" sz="1050" baseline="0" dirty="0" smtClean="0">
                        <a:latin typeface="+mn-lt"/>
                        <a:cs typeface="Calibri" panose="020F0502020204030204" pitchFamily="34" charset="0"/>
                      </a:endParaRPr>
                    </a:p>
                    <a:p>
                      <a:pPr>
                        <a:lnSpc>
                          <a:spcPct val="100000"/>
                        </a:lnSpc>
                      </a:pPr>
                      <a:r>
                        <a:rPr lang="en-US" sz="1050" baseline="0" dirty="0" smtClean="0">
                          <a:latin typeface="+mn-lt"/>
                          <a:cs typeface="Calibri" panose="020F0502020204030204" pitchFamily="34" charset="0"/>
                        </a:rPr>
                        <a:t>2. IQC didn’t find the BTV </a:t>
                      </a:r>
                      <a:r>
                        <a:rPr lang="en-US" sz="1050" b="0" kern="1200" dirty="0" smtClean="0">
                          <a:solidFill>
                            <a:schemeClr val="tx1"/>
                          </a:solidFill>
                          <a:latin typeface="+mn-lt"/>
                          <a:ea typeface="+mn-ea"/>
                          <a:cs typeface="+mn-cs"/>
                        </a:rPr>
                        <a:t>deco plate cosmetic NG</a:t>
                      </a:r>
                      <a:r>
                        <a:rPr lang="en-US" sz="1050" b="0" kern="1200" baseline="0" dirty="0" smtClean="0">
                          <a:solidFill>
                            <a:schemeClr val="tx1"/>
                          </a:solidFill>
                          <a:latin typeface="+mn-lt"/>
                          <a:ea typeface="+mn-ea"/>
                          <a:cs typeface="+mn-cs"/>
                        </a:rPr>
                        <a:t> issue based on the sampling plan </a:t>
                      </a:r>
                      <a:r>
                        <a:rPr lang="en-US" sz="1050" baseline="0" dirty="0" smtClean="0">
                          <a:latin typeface="+mn-lt"/>
                          <a:cs typeface="Calibri" panose="020F0502020204030204" pitchFamily="34" charset="0"/>
                        </a:rPr>
                        <a:t>C=0, AQL=0.4.</a:t>
                      </a:r>
                    </a:p>
                    <a:p>
                      <a:pPr>
                        <a:lnSpc>
                          <a:spcPct val="100000"/>
                        </a:lnSpc>
                      </a:pPr>
                      <a:endParaRPr lang="en-US" sz="1050" baseline="0" dirty="0" smtClean="0">
                        <a:latin typeface="+mn-lt"/>
                        <a:cs typeface="Calibri" panose="020F0502020204030204" pitchFamily="34" charset="0"/>
                      </a:endParaRPr>
                    </a:p>
                    <a:p>
                      <a:pPr>
                        <a:lnSpc>
                          <a:spcPct val="100000"/>
                        </a:lnSpc>
                      </a:pPr>
                      <a:r>
                        <a:rPr lang="en-US" sz="1050" baseline="0" dirty="0" smtClean="0">
                          <a:latin typeface="+mn-lt"/>
                          <a:cs typeface="Calibri" panose="020F0502020204030204" pitchFamily="34" charset="0"/>
                        </a:rPr>
                        <a:t>3. OBA didn’t find the BTV </a:t>
                      </a:r>
                      <a:r>
                        <a:rPr lang="en-US" sz="1050" b="0" kern="1200" dirty="0" smtClean="0">
                          <a:solidFill>
                            <a:schemeClr val="tx1"/>
                          </a:solidFill>
                          <a:latin typeface="+mn-lt"/>
                          <a:ea typeface="+mn-ea"/>
                          <a:cs typeface="+mn-cs"/>
                        </a:rPr>
                        <a:t>deco plate cosmetic NG</a:t>
                      </a:r>
                      <a:r>
                        <a:rPr lang="en-US" sz="1050" b="0" kern="1200" baseline="0" dirty="0" smtClean="0">
                          <a:solidFill>
                            <a:schemeClr val="tx1"/>
                          </a:solidFill>
                          <a:latin typeface="+mn-lt"/>
                          <a:ea typeface="+mn-ea"/>
                          <a:cs typeface="+mn-cs"/>
                        </a:rPr>
                        <a:t> issue.</a:t>
                      </a:r>
                      <a:endParaRPr lang="en-US" sz="1050" dirty="0" smtClean="0">
                        <a:latin typeface="+mn-lt"/>
                        <a:cs typeface="Calibri" panose="020F0502020204030204" pitchFamily="34" charset="0"/>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50" dirty="0" smtClean="0">
                          <a:latin typeface="+mn-lt"/>
                          <a:cs typeface="Calibri" panose="020F0502020204030204" pitchFamily="34" charset="0"/>
                        </a:rPr>
                        <a:t>1. </a:t>
                      </a:r>
                      <a:r>
                        <a:rPr lang="en-US" sz="1050" baseline="0" dirty="0" smtClean="0">
                          <a:latin typeface="+mn-lt"/>
                          <a:cs typeface="Calibri" panose="020F0502020204030204" pitchFamily="34" charset="0"/>
                        </a:rPr>
                        <a:t>Request RD provide inspection criteria for deco item.</a:t>
                      </a:r>
                    </a:p>
                    <a:p>
                      <a:pPr marL="0" indent="0">
                        <a:lnSpc>
                          <a:spcPct val="100000"/>
                        </a:lnSpc>
                        <a:buFont typeface="Wingdings" panose="05000000000000000000" pitchFamily="2" charset="2"/>
                        <a:buNone/>
                      </a:pPr>
                      <a:endParaRPr lang="en-US" sz="1050" dirty="0" smtClean="0">
                        <a:latin typeface="+mn-lt"/>
                        <a:cs typeface="Calibri" panose="020F0502020204030204" pitchFamily="34" charset="0"/>
                      </a:endParaRPr>
                    </a:p>
                    <a:p>
                      <a:pPr marL="0" indent="0">
                        <a:lnSpc>
                          <a:spcPct val="100000"/>
                        </a:lnSpc>
                        <a:buFont typeface="Wingdings" panose="05000000000000000000" pitchFamily="2" charset="2"/>
                        <a:buNone/>
                      </a:pPr>
                      <a:r>
                        <a:rPr lang="en-US" sz="1050" dirty="0" smtClean="0">
                          <a:latin typeface="+mn-lt"/>
                          <a:cs typeface="Calibri" panose="020F0502020204030204" pitchFamily="34" charset="0"/>
                        </a:rPr>
                        <a:t>2. Update NG picture to SOP for reminded</a:t>
                      </a:r>
                      <a:r>
                        <a:rPr lang="en-US" sz="1050" baseline="0" dirty="0" smtClean="0">
                          <a:latin typeface="+mn-lt"/>
                          <a:cs typeface="Calibri" panose="020F0502020204030204" pitchFamily="34" charset="0"/>
                        </a:rPr>
                        <a:t> OP at VI station inspect BTV logo before put product into box.</a:t>
                      </a:r>
                    </a:p>
                    <a:p>
                      <a:pPr marL="0" indent="0">
                        <a:lnSpc>
                          <a:spcPct val="100000"/>
                        </a:lnSpc>
                        <a:buFont typeface="Wingdings" panose="05000000000000000000" pitchFamily="2" charset="2"/>
                        <a:buNone/>
                      </a:pPr>
                      <a:endParaRPr lang="en-US" sz="1050" baseline="0" dirty="0" smtClean="0">
                        <a:latin typeface="+mn-lt"/>
                        <a:cs typeface="Calibri" panose="020F0502020204030204" pitchFamily="34" charset="0"/>
                      </a:endParaRPr>
                    </a:p>
                    <a:p>
                      <a:pPr marL="0" indent="0">
                        <a:lnSpc>
                          <a:spcPct val="100000"/>
                        </a:lnSpc>
                        <a:buFont typeface="Wingdings" panose="05000000000000000000" pitchFamily="2" charset="2"/>
                        <a:buNone/>
                      </a:pPr>
                      <a:endParaRPr lang="en-US" sz="1050" baseline="0" dirty="0" smtClean="0">
                        <a:latin typeface="+mn-lt"/>
                        <a:cs typeface="Calibri" panose="020F0502020204030204" pitchFamily="34" charset="0"/>
                      </a:endParaRPr>
                    </a:p>
                    <a:p>
                      <a:pPr marL="0" indent="0">
                        <a:lnSpc>
                          <a:spcPct val="100000"/>
                        </a:lnSpc>
                        <a:buFont typeface="Wingdings" panose="05000000000000000000" pitchFamily="2" charset="2"/>
                        <a:buNone/>
                      </a:pPr>
                      <a:endParaRPr lang="en-US" sz="1050" baseline="0" dirty="0" smtClean="0">
                        <a:latin typeface="+mn-lt"/>
                        <a:cs typeface="Calibri" panose="020F0502020204030204" pitchFamily="34" charset="0"/>
                      </a:endParaRPr>
                    </a:p>
                    <a:p>
                      <a:pPr marL="0" indent="0">
                        <a:lnSpc>
                          <a:spcPct val="100000"/>
                        </a:lnSpc>
                        <a:buFont typeface="Wingdings" panose="05000000000000000000" pitchFamily="2" charset="2"/>
                        <a:buNone/>
                      </a:pPr>
                      <a:endParaRPr lang="en-US" sz="1050" baseline="0" dirty="0" smtClean="0">
                        <a:latin typeface="+mn-lt"/>
                        <a:cs typeface="Calibri" panose="020F0502020204030204" pitchFamily="34" charset="0"/>
                      </a:endParaRPr>
                    </a:p>
                    <a:p>
                      <a:pPr marL="0" indent="0">
                        <a:lnSpc>
                          <a:spcPct val="100000"/>
                        </a:lnSpc>
                        <a:buFont typeface="Wingdings" panose="05000000000000000000" pitchFamily="2" charset="2"/>
                        <a:buNone/>
                      </a:pPr>
                      <a:endParaRPr lang="en-US" sz="1050" baseline="0" dirty="0" smtClean="0">
                        <a:latin typeface="+mn-lt"/>
                        <a:cs typeface="Calibri" panose="020F0502020204030204" pitchFamily="34" charset="0"/>
                      </a:endParaRPr>
                    </a:p>
                    <a:p>
                      <a:pPr marL="0" indent="0">
                        <a:lnSpc>
                          <a:spcPct val="100000"/>
                        </a:lnSpc>
                        <a:buFont typeface="Wingdings" panose="05000000000000000000" pitchFamily="2" charset="2"/>
                        <a:buNone/>
                      </a:pPr>
                      <a:endParaRPr lang="en-US" sz="1050" baseline="0" dirty="0" smtClean="0">
                        <a:latin typeface="+mn-lt"/>
                        <a:cs typeface="Calibri" panose="020F0502020204030204" pitchFamily="34" charset="0"/>
                      </a:endParaRPr>
                    </a:p>
                    <a:p>
                      <a:pPr marL="0" marR="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altLang="zh-TW" sz="1050" kern="0" baseline="0" dirty="0" smtClean="0">
                          <a:latin typeface="+mn-lt"/>
                          <a:cs typeface="Calibri" pitchFamily="34" charset="0"/>
                        </a:rPr>
                        <a:t>3. Update the BTV deco plate OK and NG picture to IQC SIP.</a:t>
                      </a:r>
                    </a:p>
                    <a:p>
                      <a:pPr marL="0" marR="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altLang="zh-TW" sz="1050" kern="0" baseline="0" dirty="0" smtClean="0">
                        <a:latin typeface="+mn-lt"/>
                        <a:cs typeface="Calibri" pitchFamily="34" charset="0"/>
                      </a:endParaRPr>
                    </a:p>
                    <a:p>
                      <a:pPr marL="0" indent="0">
                        <a:lnSpc>
                          <a:spcPct val="100000"/>
                        </a:lnSpc>
                        <a:buFont typeface="Wingdings" panose="05000000000000000000" pitchFamily="2" charset="2"/>
                        <a:buNone/>
                      </a:pPr>
                      <a:r>
                        <a:rPr lang="en-US" sz="1050" baseline="0" dirty="0" smtClean="0">
                          <a:latin typeface="+mn-lt"/>
                          <a:cs typeface="Calibri" panose="020F0502020204030204" pitchFamily="34" charset="0"/>
                        </a:rPr>
                        <a:t>4. Update the BTV deco plate </a:t>
                      </a:r>
                      <a:r>
                        <a:rPr lang="en-US" altLang="zh-TW" sz="1050" kern="0" baseline="0" dirty="0" smtClean="0">
                          <a:latin typeface="+mn-lt"/>
                          <a:cs typeface="Calibri" pitchFamily="34" charset="0"/>
                        </a:rPr>
                        <a:t>OK and NG picture to OBA SIP.</a:t>
                      </a:r>
                      <a:endParaRPr lang="en-US" sz="1050" baseline="0" dirty="0" smtClean="0">
                        <a:latin typeface="+mn-lt"/>
                        <a:cs typeface="Calibri" panose="020F0502020204030204" pitchFamily="34" charset="0"/>
                      </a:endParaRPr>
                    </a:p>
                    <a:p>
                      <a:pPr marL="0" marR="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050" baseline="0" dirty="0" smtClean="0">
                        <a:latin typeface="+mn-lt"/>
                        <a:cs typeface="Calibri" panose="020F0502020204030204" pitchFamily="34" charset="0"/>
                      </a:endParaRPr>
                    </a:p>
                    <a:p>
                      <a:pPr marL="0" marR="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50" baseline="0" dirty="0" smtClean="0">
                          <a:latin typeface="+mn-lt"/>
                          <a:cs typeface="Calibri" panose="020F0502020204030204" pitchFamily="34" charset="0"/>
                        </a:rPr>
                        <a:t>5. </a:t>
                      </a:r>
                      <a:r>
                        <a:rPr lang="en-US" altLang="zh-TW" sz="1050" kern="0" dirty="0" smtClean="0">
                          <a:latin typeface="+mn-lt"/>
                          <a:cs typeface="Calibri" pitchFamily="34" charset="0"/>
                        </a:rPr>
                        <a:t>FXN SQE informs</a:t>
                      </a:r>
                      <a:r>
                        <a:rPr lang="en-US" altLang="zh-TW" sz="1050" kern="0" baseline="0" dirty="0" smtClean="0">
                          <a:latin typeface="+mn-lt"/>
                          <a:cs typeface="Calibri" pitchFamily="34" charset="0"/>
                        </a:rPr>
                        <a:t> with</a:t>
                      </a:r>
                      <a:r>
                        <a:rPr lang="en-US" altLang="zh-TW" sz="1050" kern="0" dirty="0" smtClean="0">
                          <a:latin typeface="+mn-lt"/>
                          <a:cs typeface="Calibri" pitchFamily="34" charset="0"/>
                        </a:rPr>
                        <a:t> vendor to</a:t>
                      </a:r>
                      <a:r>
                        <a:rPr lang="en-US" altLang="zh-TW" sz="1050" kern="0" baseline="0" dirty="0" smtClean="0">
                          <a:latin typeface="+mn-lt"/>
                          <a:cs typeface="Calibri" pitchFamily="34" charset="0"/>
                        </a:rPr>
                        <a:t> improve </a:t>
                      </a:r>
                      <a:r>
                        <a:rPr lang="en-US" altLang="zh-TW" sz="1050" kern="0" dirty="0" smtClean="0">
                          <a:latin typeface="+mn-lt"/>
                          <a:cs typeface="Calibri" pitchFamily="34" charset="0"/>
                        </a:rPr>
                        <a:t>this</a:t>
                      </a:r>
                      <a:r>
                        <a:rPr lang="en-US" altLang="zh-TW" sz="1050" kern="0" baseline="0" dirty="0" smtClean="0">
                          <a:latin typeface="+mn-lt"/>
                          <a:cs typeface="Calibri" pitchFamily="34" charset="0"/>
                        </a:rPr>
                        <a:t> issue and give 8D report. </a:t>
                      </a: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defRPr/>
                      </a:pPr>
                      <a:r>
                        <a:rPr lang="en-US" altLang="zh-TW" sz="1050" kern="1200" dirty="0" smtClean="0">
                          <a:solidFill>
                            <a:schemeClr val="tx1"/>
                          </a:solidFill>
                          <a:latin typeface="+mn-lt"/>
                          <a:ea typeface="+mn-ea"/>
                          <a:cs typeface="Calibri" panose="020F0502020204030204" pitchFamily="34" charset="0"/>
                        </a:rPr>
                        <a:t>RD: Jim</a:t>
                      </a:r>
                    </a:p>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altLang="zh-TW" sz="1050" kern="1200" noProof="0" dirty="0" smtClean="0">
                        <a:solidFill>
                          <a:schemeClr val="tx1"/>
                        </a:solidFill>
                        <a:latin typeface="+mn-lt"/>
                        <a:ea typeface="+mn-ea"/>
                        <a:cs typeface="Calibri" panose="020F0502020204030204" pitchFamily="34" charset="0"/>
                      </a:endParaRPr>
                    </a:p>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defRPr/>
                      </a:pPr>
                      <a:r>
                        <a:rPr lang="en-US" altLang="zh-TW" sz="1050" kern="1200" noProof="0" dirty="0" smtClean="0">
                          <a:solidFill>
                            <a:schemeClr val="tx1"/>
                          </a:solidFill>
                          <a:latin typeface="+mn-lt"/>
                          <a:ea typeface="+mn-ea"/>
                          <a:cs typeface="Calibri" panose="020F0502020204030204" pitchFamily="34" charset="0"/>
                        </a:rPr>
                        <a:t>IE: </a:t>
                      </a:r>
                      <a:r>
                        <a:rPr lang="en-US" altLang="zh-TW" sz="1050" kern="1200" noProof="0" dirty="0" err="1" smtClean="0">
                          <a:solidFill>
                            <a:schemeClr val="tx1"/>
                          </a:solidFill>
                          <a:latin typeface="+mn-lt"/>
                          <a:ea typeface="+mn-ea"/>
                          <a:cs typeface="Calibri" panose="020F0502020204030204" pitchFamily="34" charset="0"/>
                        </a:rPr>
                        <a:t>Linh</a:t>
                      </a:r>
                      <a:endParaRPr lang="en-US" altLang="zh-TW" sz="1050" kern="1200" noProof="0" dirty="0" smtClean="0">
                        <a:solidFill>
                          <a:schemeClr val="tx1"/>
                        </a:solidFill>
                        <a:latin typeface="+mn-lt"/>
                        <a:ea typeface="+mn-ea"/>
                        <a:cs typeface="Calibri" panose="020F0502020204030204" pitchFamily="34" charset="0"/>
                      </a:endParaRPr>
                    </a:p>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altLang="zh-TW" sz="1050" kern="1200" noProof="0" dirty="0" smtClean="0">
                        <a:solidFill>
                          <a:schemeClr val="tx1"/>
                        </a:solidFill>
                        <a:latin typeface="+mn-lt"/>
                        <a:ea typeface="+mn-ea"/>
                        <a:cs typeface="Calibri" panose="020F0502020204030204" pitchFamily="34" charset="0"/>
                      </a:endParaRPr>
                    </a:p>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altLang="zh-TW" sz="1050" kern="1200" noProof="0" dirty="0" smtClean="0">
                        <a:solidFill>
                          <a:schemeClr val="tx1"/>
                        </a:solidFill>
                        <a:latin typeface="+mn-lt"/>
                        <a:ea typeface="+mn-ea"/>
                        <a:cs typeface="Calibri" panose="020F0502020204030204" pitchFamily="34" charset="0"/>
                      </a:endParaRPr>
                    </a:p>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altLang="zh-TW" sz="1050" kern="1200" noProof="0" dirty="0" smtClean="0">
                        <a:solidFill>
                          <a:schemeClr val="tx1"/>
                        </a:solidFill>
                        <a:latin typeface="+mn-lt"/>
                        <a:ea typeface="+mn-ea"/>
                        <a:cs typeface="Calibri" panose="020F0502020204030204" pitchFamily="34" charset="0"/>
                      </a:endParaRPr>
                    </a:p>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altLang="zh-TW" sz="1050" kern="1200" noProof="0" dirty="0" smtClean="0">
                        <a:solidFill>
                          <a:schemeClr val="tx1"/>
                        </a:solidFill>
                        <a:latin typeface="+mn-lt"/>
                        <a:ea typeface="+mn-ea"/>
                        <a:cs typeface="Calibri" panose="020F0502020204030204" pitchFamily="34" charset="0"/>
                      </a:endParaRPr>
                    </a:p>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altLang="zh-TW" sz="1050" kern="1200" noProof="0" dirty="0" smtClean="0">
                        <a:solidFill>
                          <a:schemeClr val="tx1"/>
                        </a:solidFill>
                        <a:latin typeface="+mn-lt"/>
                        <a:ea typeface="+mn-ea"/>
                        <a:cs typeface="Calibri" panose="020F0502020204030204" pitchFamily="34" charset="0"/>
                      </a:endParaRPr>
                    </a:p>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altLang="zh-TW" sz="1050" kern="1200" noProof="0" dirty="0" smtClean="0">
                        <a:solidFill>
                          <a:schemeClr val="tx1"/>
                        </a:solidFill>
                        <a:latin typeface="+mn-lt"/>
                        <a:ea typeface="+mn-ea"/>
                        <a:cs typeface="Calibri" panose="020F0502020204030204" pitchFamily="34" charset="0"/>
                      </a:endParaRPr>
                    </a:p>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defRPr/>
                      </a:pPr>
                      <a:r>
                        <a:rPr lang="en-US" altLang="zh-TW" sz="1050" kern="1200" dirty="0" smtClean="0">
                          <a:solidFill>
                            <a:schemeClr val="tx1"/>
                          </a:solidFill>
                          <a:latin typeface="+mn-lt"/>
                          <a:ea typeface="+mn-ea"/>
                          <a:cs typeface="Calibri" panose="020F0502020204030204" pitchFamily="34" charset="0"/>
                        </a:rPr>
                        <a:t>SQE: Tuan</a:t>
                      </a:r>
                    </a:p>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altLang="zh-TW" sz="1050" kern="1200" noProof="0" dirty="0" smtClean="0">
                        <a:solidFill>
                          <a:schemeClr val="tx1"/>
                        </a:solidFill>
                        <a:latin typeface="+mn-lt"/>
                        <a:ea typeface="+mn-ea"/>
                        <a:cs typeface="Calibri" panose="020F0502020204030204" pitchFamily="34" charset="0"/>
                      </a:endParaRPr>
                    </a:p>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defRPr/>
                      </a:pPr>
                      <a:r>
                        <a:rPr lang="en-US" altLang="zh-TW" sz="1050" kern="1200" noProof="0" dirty="0" smtClean="0">
                          <a:solidFill>
                            <a:schemeClr val="tx1"/>
                          </a:solidFill>
                          <a:latin typeface="+mn-lt"/>
                          <a:ea typeface="+mn-ea"/>
                          <a:cs typeface="Calibri" panose="020F0502020204030204" pitchFamily="34" charset="0"/>
                        </a:rPr>
                        <a:t>PQE: </a:t>
                      </a:r>
                    </a:p>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defRPr/>
                      </a:pPr>
                      <a:r>
                        <a:rPr lang="en-US" altLang="zh-TW" sz="1050" kern="1200" noProof="0" dirty="0" smtClean="0">
                          <a:solidFill>
                            <a:schemeClr val="tx1"/>
                          </a:solidFill>
                          <a:latin typeface="+mn-lt"/>
                          <a:ea typeface="+mn-ea"/>
                          <a:cs typeface="Calibri" panose="020F0502020204030204" pitchFamily="34" charset="0"/>
                        </a:rPr>
                        <a:t>Robert</a:t>
                      </a:r>
                    </a:p>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altLang="zh-TW" sz="1050" kern="1200" noProof="0" dirty="0" smtClean="0">
                        <a:solidFill>
                          <a:schemeClr val="tx1"/>
                        </a:solidFill>
                        <a:latin typeface="+mn-lt"/>
                        <a:ea typeface="+mn-ea"/>
                        <a:cs typeface="Calibri" panose="020F0502020204030204" pitchFamily="34" charset="0"/>
                      </a:endParaRPr>
                    </a:p>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defRPr/>
                      </a:pPr>
                      <a:r>
                        <a:rPr lang="en-US" altLang="zh-TW" sz="1050" kern="1200" dirty="0" smtClean="0">
                          <a:solidFill>
                            <a:schemeClr val="tx1"/>
                          </a:solidFill>
                          <a:latin typeface="+mn-lt"/>
                          <a:ea typeface="+mn-ea"/>
                          <a:cs typeface="Calibri" panose="020F0502020204030204" pitchFamily="34" charset="0"/>
                        </a:rPr>
                        <a:t>SQE: Tuan</a:t>
                      </a:r>
                    </a:p>
                  </a:txBody>
                  <a:tcPr marL="20638" marR="20638" marT="1905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pPr>
                      <a:r>
                        <a:rPr lang="en-US" altLang="zh-TW" sz="1050" kern="1200" dirty="0" smtClean="0">
                          <a:solidFill>
                            <a:schemeClr val="tx1"/>
                          </a:solidFill>
                          <a:latin typeface="+mn-lt"/>
                          <a:ea typeface="+mn-ea"/>
                          <a:cs typeface="Calibri" panose="020F0502020204030204" pitchFamily="34" charset="0"/>
                        </a:rPr>
                        <a:t>11/30</a:t>
                      </a:r>
                    </a:p>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pPr>
                      <a:endParaRPr lang="en-US" altLang="zh-TW" sz="1050" kern="1200" dirty="0" smtClean="0">
                        <a:solidFill>
                          <a:schemeClr val="tx1"/>
                        </a:solidFill>
                        <a:latin typeface="+mn-lt"/>
                        <a:ea typeface="+mn-ea"/>
                        <a:cs typeface="Calibri" panose="020F0502020204030204" pitchFamily="34" charset="0"/>
                      </a:endParaRPr>
                    </a:p>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pPr>
                      <a:r>
                        <a:rPr lang="en-US" altLang="zh-TW" sz="1050" kern="1200" dirty="0" smtClean="0">
                          <a:solidFill>
                            <a:schemeClr val="tx1"/>
                          </a:solidFill>
                          <a:latin typeface="+mn-lt"/>
                          <a:ea typeface="+mn-ea"/>
                          <a:cs typeface="Calibri" panose="020F0502020204030204" pitchFamily="34" charset="0"/>
                        </a:rPr>
                        <a:t>Done</a:t>
                      </a:r>
                    </a:p>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pPr>
                      <a:endParaRPr lang="en-US" altLang="zh-TW" sz="1050" kern="1200" dirty="0" smtClean="0">
                        <a:solidFill>
                          <a:schemeClr val="tx1"/>
                        </a:solidFill>
                        <a:latin typeface="+mn-lt"/>
                        <a:ea typeface="+mn-ea"/>
                        <a:cs typeface="Calibri" panose="020F0502020204030204" pitchFamily="34" charset="0"/>
                      </a:endParaRPr>
                    </a:p>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pPr>
                      <a:endParaRPr lang="en-US" altLang="zh-TW" sz="1050" kern="1200" dirty="0" smtClean="0">
                        <a:solidFill>
                          <a:schemeClr val="tx1"/>
                        </a:solidFill>
                        <a:latin typeface="+mn-lt"/>
                        <a:ea typeface="+mn-ea"/>
                        <a:cs typeface="Calibri" panose="020F0502020204030204" pitchFamily="34" charset="0"/>
                      </a:endParaRPr>
                    </a:p>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pPr>
                      <a:endParaRPr lang="en-US" altLang="zh-TW" sz="1050" kern="1200" dirty="0" smtClean="0">
                        <a:solidFill>
                          <a:schemeClr val="tx1"/>
                        </a:solidFill>
                        <a:latin typeface="+mn-lt"/>
                        <a:ea typeface="+mn-ea"/>
                        <a:cs typeface="Calibri" panose="020F0502020204030204" pitchFamily="34" charset="0"/>
                      </a:endParaRPr>
                    </a:p>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pPr>
                      <a:endParaRPr lang="en-US" altLang="zh-TW" sz="1050" kern="1200" dirty="0" smtClean="0">
                        <a:solidFill>
                          <a:schemeClr val="tx1"/>
                        </a:solidFill>
                        <a:latin typeface="+mn-lt"/>
                        <a:ea typeface="+mn-ea"/>
                        <a:cs typeface="Calibri" panose="020F0502020204030204" pitchFamily="34" charset="0"/>
                      </a:endParaRPr>
                    </a:p>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pPr>
                      <a:endParaRPr lang="en-US" altLang="zh-TW" sz="1050" kern="1200" dirty="0" smtClean="0">
                        <a:solidFill>
                          <a:schemeClr val="tx1"/>
                        </a:solidFill>
                        <a:latin typeface="+mn-lt"/>
                        <a:ea typeface="+mn-ea"/>
                        <a:cs typeface="Calibri" panose="020F0502020204030204" pitchFamily="34" charset="0"/>
                      </a:endParaRPr>
                    </a:p>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pPr>
                      <a:endParaRPr lang="en-US" altLang="zh-TW" sz="1050" kern="1200" dirty="0" smtClean="0">
                        <a:solidFill>
                          <a:schemeClr val="tx1"/>
                        </a:solidFill>
                        <a:latin typeface="+mn-lt"/>
                        <a:ea typeface="+mn-ea"/>
                        <a:cs typeface="Calibri" panose="020F0502020204030204" pitchFamily="34" charset="0"/>
                      </a:endParaRPr>
                    </a:p>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pPr>
                      <a:r>
                        <a:rPr lang="en-US" altLang="zh-TW" sz="1050" kern="1200" dirty="0" smtClean="0">
                          <a:solidFill>
                            <a:schemeClr val="tx1"/>
                          </a:solidFill>
                          <a:latin typeface="+mn-lt"/>
                          <a:ea typeface="+mn-ea"/>
                          <a:cs typeface="Calibri" panose="020F0502020204030204" pitchFamily="34" charset="0"/>
                        </a:rPr>
                        <a:t>Done</a:t>
                      </a:r>
                    </a:p>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pPr>
                      <a:endParaRPr lang="en-US" altLang="zh-TW" sz="1050" kern="1200" dirty="0" smtClean="0">
                        <a:solidFill>
                          <a:schemeClr val="tx1"/>
                        </a:solidFill>
                        <a:latin typeface="+mn-lt"/>
                        <a:ea typeface="+mn-ea"/>
                        <a:cs typeface="Calibri" panose="020F0502020204030204" pitchFamily="34" charset="0"/>
                      </a:endParaRPr>
                    </a:p>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pPr>
                      <a:r>
                        <a:rPr lang="en-US" altLang="zh-TW" sz="1050" kern="1200" dirty="0" smtClean="0">
                          <a:solidFill>
                            <a:schemeClr val="tx1"/>
                          </a:solidFill>
                          <a:latin typeface="+mn-lt"/>
                          <a:ea typeface="+mn-ea"/>
                          <a:cs typeface="Calibri" panose="020F0502020204030204" pitchFamily="34" charset="0"/>
                        </a:rPr>
                        <a:t>Done</a:t>
                      </a:r>
                    </a:p>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pPr>
                      <a:endParaRPr lang="en-US" altLang="zh-TW" sz="1050" kern="1200" dirty="0" smtClean="0">
                        <a:solidFill>
                          <a:schemeClr val="tx1"/>
                        </a:solidFill>
                        <a:latin typeface="+mn-lt"/>
                        <a:ea typeface="+mn-ea"/>
                        <a:cs typeface="Calibri" panose="020F0502020204030204" pitchFamily="34" charset="0"/>
                      </a:endParaRPr>
                    </a:p>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pPr>
                      <a:endParaRPr lang="en-US" altLang="zh-TW" sz="1050" kern="1200" dirty="0" smtClean="0">
                        <a:solidFill>
                          <a:schemeClr val="tx1"/>
                        </a:solidFill>
                        <a:latin typeface="+mn-lt"/>
                        <a:ea typeface="+mn-ea"/>
                        <a:cs typeface="Calibri" panose="020F0502020204030204" pitchFamily="34" charset="0"/>
                      </a:endParaRPr>
                    </a:p>
                    <a:p>
                      <a:pPr marL="0" marR="0" lvl="0" indent="0" algn="l" defTabSz="685800" rtl="0" eaLnBrk="1" fontAlgn="base" latinLnBrk="0" hangingPunct="1">
                        <a:lnSpc>
                          <a:spcPct val="100000"/>
                        </a:lnSpc>
                        <a:spcBef>
                          <a:spcPct val="20000"/>
                        </a:spcBef>
                        <a:spcAft>
                          <a:spcPct val="0"/>
                        </a:spcAft>
                        <a:buClrTx/>
                        <a:buSzTx/>
                        <a:buFont typeface="Wingdings" panose="05000000000000000000" pitchFamily="2" charset="2"/>
                        <a:buNone/>
                        <a:tabLst/>
                      </a:pPr>
                      <a:r>
                        <a:rPr lang="en-US" altLang="zh-TW" sz="1050" kern="1200" dirty="0" smtClean="0">
                          <a:solidFill>
                            <a:schemeClr val="tx1"/>
                          </a:solidFill>
                          <a:latin typeface="+mn-lt"/>
                          <a:ea typeface="+mn-ea"/>
                          <a:cs typeface="Calibri" panose="020F0502020204030204" pitchFamily="34" charset="0"/>
                        </a:rPr>
                        <a:t>11/30</a:t>
                      </a:r>
                    </a:p>
                  </a:txBody>
                  <a:tcPr marL="20638" marR="20638" marT="1905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cap="none" normalizeH="0" baseline="0" dirty="0" smtClean="0">
                        <a:ln>
                          <a:noFill/>
                        </a:ln>
                        <a:solidFill>
                          <a:srgbClr val="0000CC"/>
                        </a:solidFill>
                        <a:effectLst/>
                        <a:latin typeface="+mn-lt"/>
                        <a:ea typeface="新細明體" charset="-120"/>
                        <a:cs typeface="Arial" pitchFamily="34" charset="0"/>
                      </a:endParaRP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 name="Rectangle 2"/>
          <p:cNvSpPr/>
          <p:nvPr/>
        </p:nvSpPr>
        <p:spPr bwMode="auto">
          <a:xfrm>
            <a:off x="72735" y="97068"/>
            <a:ext cx="4737803" cy="343310"/>
          </a:xfrm>
          <a:prstGeom prst="rect">
            <a:avLst/>
          </a:prstGeom>
          <a:no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en-US" sz="2000" b="1" dirty="0">
                <a:solidFill>
                  <a:srgbClr val="0000FF"/>
                </a:solidFill>
                <a:latin typeface="Calibri" pitchFamily="34" charset="0"/>
                <a:ea typeface="標楷體" pitchFamily="65" charset="-120"/>
              </a:rPr>
              <a:t>3. </a:t>
            </a:r>
            <a:r>
              <a:rPr lang="en-US" sz="2000" b="1" dirty="0">
                <a:solidFill>
                  <a:srgbClr val="0000FF"/>
                </a:solidFill>
              </a:rPr>
              <a:t>BTV deco plate cosmetic NG</a:t>
            </a:r>
          </a:p>
        </p:txBody>
      </p:sp>
      <p:pic>
        <p:nvPicPr>
          <p:cNvPr id="10" name="Picture 9"/>
          <p:cNvPicPr>
            <a:picLocks noChangeAspect="1"/>
          </p:cNvPicPr>
          <p:nvPr/>
        </p:nvPicPr>
        <p:blipFill>
          <a:blip r:embed="rId4"/>
          <a:stretch>
            <a:fillRect/>
          </a:stretch>
        </p:blipFill>
        <p:spPr>
          <a:xfrm>
            <a:off x="127838" y="2916007"/>
            <a:ext cx="1258253" cy="979334"/>
          </a:xfrm>
          <a:prstGeom prst="rect">
            <a:avLst/>
          </a:prstGeom>
        </p:spPr>
      </p:pic>
      <p:pic>
        <p:nvPicPr>
          <p:cNvPr id="13" name="Picture 12"/>
          <p:cNvPicPr>
            <a:picLocks noChangeAspect="1"/>
          </p:cNvPicPr>
          <p:nvPr/>
        </p:nvPicPr>
        <p:blipFill>
          <a:blip r:embed="rId5"/>
          <a:stretch>
            <a:fillRect/>
          </a:stretch>
        </p:blipFill>
        <p:spPr>
          <a:xfrm>
            <a:off x="127837" y="3753971"/>
            <a:ext cx="1258253" cy="1104010"/>
          </a:xfrm>
          <a:prstGeom prst="rect">
            <a:avLst/>
          </a:prstGeom>
        </p:spPr>
      </p:pic>
      <p:grpSp>
        <p:nvGrpSpPr>
          <p:cNvPr id="6" name="Group 5"/>
          <p:cNvGrpSpPr/>
          <p:nvPr/>
        </p:nvGrpSpPr>
        <p:grpSpPr>
          <a:xfrm>
            <a:off x="4197843" y="1494236"/>
            <a:ext cx="2890521" cy="945359"/>
            <a:chOff x="4197843" y="1561966"/>
            <a:chExt cx="2890521" cy="945359"/>
          </a:xfrm>
        </p:grpSpPr>
        <p:pic>
          <p:nvPicPr>
            <p:cNvPr id="9" name="Picture 8"/>
            <p:cNvPicPr>
              <a:picLocks noChangeAspect="1"/>
            </p:cNvPicPr>
            <p:nvPr/>
          </p:nvPicPr>
          <p:blipFill>
            <a:blip r:embed="rId4"/>
            <a:stretch>
              <a:fillRect/>
            </a:stretch>
          </p:blipFill>
          <p:spPr>
            <a:xfrm>
              <a:off x="4197843" y="1561969"/>
              <a:ext cx="805339" cy="739523"/>
            </a:xfrm>
            <a:prstGeom prst="rect">
              <a:avLst/>
            </a:prstGeom>
          </p:spPr>
        </p:pic>
        <p:pic>
          <p:nvPicPr>
            <p:cNvPr id="11" name="Picture 10"/>
            <p:cNvPicPr>
              <a:picLocks noChangeAspect="1"/>
            </p:cNvPicPr>
            <p:nvPr/>
          </p:nvPicPr>
          <p:blipFill>
            <a:blip r:embed="rId5"/>
            <a:stretch>
              <a:fillRect/>
            </a:stretch>
          </p:blipFill>
          <p:spPr>
            <a:xfrm>
              <a:off x="5003182" y="1561969"/>
              <a:ext cx="805339" cy="741233"/>
            </a:xfrm>
            <a:prstGeom prst="rect">
              <a:avLst/>
            </a:prstGeom>
          </p:spPr>
        </p:pic>
        <p:sp>
          <p:nvSpPr>
            <p:cNvPr id="12" name="TextBox 1"/>
            <p:cNvSpPr txBox="1"/>
            <p:nvPr/>
          </p:nvSpPr>
          <p:spPr>
            <a:xfrm>
              <a:off x="4807919" y="2301492"/>
              <a:ext cx="390525" cy="161925"/>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100" b="1">
                  <a:solidFill>
                    <a:srgbClr val="FF0000"/>
                  </a:solidFill>
                </a:rPr>
                <a:t>NG</a:t>
              </a:r>
            </a:p>
          </p:txBody>
        </p:sp>
        <p:grpSp>
          <p:nvGrpSpPr>
            <p:cNvPr id="17" name="Group 16"/>
            <p:cNvGrpSpPr/>
            <p:nvPr/>
          </p:nvGrpSpPr>
          <p:grpSpPr>
            <a:xfrm rot="16200000">
              <a:off x="6176311" y="1389439"/>
              <a:ext cx="739525" cy="1084580"/>
              <a:chOff x="3590926" y="-340564"/>
              <a:chExt cx="5441252" cy="7322174"/>
            </a:xfrm>
          </p:grpSpPr>
          <p:pic>
            <p:nvPicPr>
              <p:cNvPr id="19" name="Picture 18"/>
              <p:cNvPicPr>
                <a:picLocks noChangeAspect="1"/>
              </p:cNvPicPr>
              <p:nvPr/>
            </p:nvPicPr>
            <p:blipFill>
              <a:blip r:embed="rId6"/>
              <a:stretch>
                <a:fillRect/>
              </a:stretch>
            </p:blipFill>
            <p:spPr>
              <a:xfrm>
                <a:off x="3590926" y="-300613"/>
                <a:ext cx="5441252" cy="7282223"/>
              </a:xfrm>
              <a:prstGeom prst="rect">
                <a:avLst/>
              </a:prstGeom>
            </p:spPr>
          </p:pic>
          <p:sp>
            <p:nvSpPr>
              <p:cNvPr id="20" name="Rectangle 19"/>
              <p:cNvSpPr>
                <a:spLocks noChangeArrowheads="1"/>
              </p:cNvSpPr>
              <p:nvPr/>
            </p:nvSpPr>
            <p:spPr bwMode="auto">
              <a:xfrm>
                <a:off x="3638005" y="-340564"/>
                <a:ext cx="5317973" cy="2855979"/>
              </a:xfrm>
              <a:prstGeom prst="rect">
                <a:avLst/>
              </a:prstGeom>
              <a:noFill/>
              <a:ln w="57150" algn="ctr">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8" name="TextBox 14"/>
            <p:cNvSpPr txBox="1"/>
            <p:nvPr/>
          </p:nvSpPr>
          <p:spPr>
            <a:xfrm>
              <a:off x="6353769" y="2345400"/>
              <a:ext cx="390525" cy="161925"/>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100" b="1">
                  <a:solidFill>
                    <a:srgbClr val="0000CC"/>
                  </a:solidFill>
                </a:rPr>
                <a:t>0k</a:t>
              </a:r>
            </a:p>
          </p:txBody>
        </p:sp>
      </p:grpSp>
      <p:sp>
        <p:nvSpPr>
          <p:cNvPr id="21" name="Oval 20"/>
          <p:cNvSpPr/>
          <p:nvPr/>
        </p:nvSpPr>
        <p:spPr>
          <a:xfrm>
            <a:off x="8653880" y="2700159"/>
            <a:ext cx="343117" cy="32273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graphicFrame>
        <p:nvGraphicFramePr>
          <p:cNvPr id="22" name="Object 21"/>
          <p:cNvGraphicFramePr>
            <a:graphicFrameLocks noChangeAspect="1"/>
          </p:cNvGraphicFramePr>
          <p:nvPr>
            <p:extLst>
              <p:ext uri="{D42A27DB-BD31-4B8C-83A1-F6EECF244321}">
                <p14:modId xmlns:p14="http://schemas.microsoft.com/office/powerpoint/2010/main" val="3297870050"/>
              </p:ext>
            </p:extLst>
          </p:nvPr>
        </p:nvGraphicFramePr>
        <p:xfrm>
          <a:off x="4130573" y="3895341"/>
          <a:ext cx="914400" cy="771525"/>
        </p:xfrm>
        <a:graphic>
          <a:graphicData uri="http://schemas.openxmlformats.org/presentationml/2006/ole">
            <mc:AlternateContent xmlns:mc="http://schemas.openxmlformats.org/markup-compatibility/2006">
              <mc:Choice xmlns:v="urn:schemas-microsoft-com:vml" Requires="v">
                <p:oleObj spid="_x0000_s5382" name="Acrobat Document" showAsIcon="1" r:id="rId7" imgW="914400" imgH="771480" progId="AcroExch.Document.11">
                  <p:embed/>
                </p:oleObj>
              </mc:Choice>
              <mc:Fallback>
                <p:oleObj name="Acrobat Document" showAsIcon="1" r:id="rId7" imgW="914400" imgH="771480" progId="AcroExch.Document.11">
                  <p:embed/>
                  <p:pic>
                    <p:nvPicPr>
                      <p:cNvPr id="4" name="Object 3"/>
                      <p:cNvPicPr/>
                      <p:nvPr/>
                    </p:nvPicPr>
                    <p:blipFill>
                      <a:blip r:embed="rId8"/>
                      <a:stretch>
                        <a:fillRect/>
                      </a:stretch>
                    </p:blipFill>
                    <p:spPr>
                      <a:xfrm>
                        <a:off x="4130573" y="3895341"/>
                        <a:ext cx="914400" cy="771525"/>
                      </a:xfrm>
                      <a:prstGeom prst="rect">
                        <a:avLst/>
                      </a:prstGeom>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3610271234"/>
              </p:ext>
            </p:extLst>
          </p:nvPr>
        </p:nvGraphicFramePr>
        <p:xfrm>
          <a:off x="5044973" y="3895340"/>
          <a:ext cx="914400" cy="771525"/>
        </p:xfrm>
        <a:graphic>
          <a:graphicData uri="http://schemas.openxmlformats.org/presentationml/2006/ole">
            <mc:AlternateContent xmlns:mc="http://schemas.openxmlformats.org/markup-compatibility/2006">
              <mc:Choice xmlns:v="urn:schemas-microsoft-com:vml" Requires="v">
                <p:oleObj spid="_x0000_s5383" name="Acrobat Document" showAsIcon="1" r:id="rId9" imgW="914400" imgH="771480" progId="AcroExch.Document.11">
                  <p:embed/>
                </p:oleObj>
              </mc:Choice>
              <mc:Fallback>
                <p:oleObj name="Acrobat Document" showAsIcon="1" r:id="rId9" imgW="914400" imgH="771480" progId="AcroExch.Document.11">
                  <p:embed/>
                  <p:pic>
                    <p:nvPicPr>
                      <p:cNvPr id="6" name="Object 5"/>
                      <p:cNvPicPr/>
                      <p:nvPr/>
                    </p:nvPicPr>
                    <p:blipFill>
                      <a:blip r:embed="rId10"/>
                      <a:stretch>
                        <a:fillRect/>
                      </a:stretch>
                    </p:blipFill>
                    <p:spPr>
                      <a:xfrm>
                        <a:off x="5044973" y="3895340"/>
                        <a:ext cx="914400" cy="771525"/>
                      </a:xfrm>
                      <a:prstGeom prst="rect">
                        <a:avLst/>
                      </a:prstGeom>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935561763"/>
              </p:ext>
            </p:extLst>
          </p:nvPr>
        </p:nvGraphicFramePr>
        <p:xfrm>
          <a:off x="6091831" y="3895339"/>
          <a:ext cx="914400" cy="771525"/>
        </p:xfrm>
        <a:graphic>
          <a:graphicData uri="http://schemas.openxmlformats.org/presentationml/2006/ole">
            <mc:AlternateContent xmlns:mc="http://schemas.openxmlformats.org/markup-compatibility/2006">
              <mc:Choice xmlns:v="urn:schemas-microsoft-com:vml" Requires="v">
                <p:oleObj spid="_x0000_s5384" name="Acrobat Document" showAsIcon="1" r:id="rId11" imgW="914400" imgH="771480" progId="AcroExch.Document.11">
                  <p:embed/>
                </p:oleObj>
              </mc:Choice>
              <mc:Fallback>
                <p:oleObj name="Acrobat Document" showAsIcon="1" r:id="rId11" imgW="914400" imgH="771480" progId="AcroExch.Document.11">
                  <p:embed/>
                  <p:pic>
                    <p:nvPicPr>
                      <p:cNvPr id="8" name="Object 7"/>
                      <p:cNvPicPr/>
                      <p:nvPr/>
                    </p:nvPicPr>
                    <p:blipFill>
                      <a:blip r:embed="rId12"/>
                      <a:stretch>
                        <a:fillRect/>
                      </a:stretch>
                    </p:blipFill>
                    <p:spPr>
                      <a:xfrm>
                        <a:off x="6091831" y="3895339"/>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33696801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p:cNvGraphicFramePr>
          <p:nvPr>
            <p:extLst>
              <p:ext uri="{D42A27DB-BD31-4B8C-83A1-F6EECF244321}">
                <p14:modId xmlns:p14="http://schemas.microsoft.com/office/powerpoint/2010/main" val="344481200"/>
              </p:ext>
            </p:extLst>
          </p:nvPr>
        </p:nvGraphicFramePr>
        <p:xfrm>
          <a:off x="72736" y="509653"/>
          <a:ext cx="9030074" cy="4395912"/>
        </p:xfrm>
        <a:graphic>
          <a:graphicData uri="http://schemas.openxmlformats.org/drawingml/2006/table">
            <a:tbl>
              <a:tblPr/>
              <a:tblGrid>
                <a:gridCol w="1502064">
                  <a:extLst>
                    <a:ext uri="{9D8B030D-6E8A-4147-A177-3AD203B41FA5}">
                      <a16:colId xmlns:a16="http://schemas.microsoft.com/office/drawing/2014/main" val="20000"/>
                    </a:ext>
                  </a:extLst>
                </a:gridCol>
                <a:gridCol w="2468880">
                  <a:extLst>
                    <a:ext uri="{9D8B030D-6E8A-4147-A177-3AD203B41FA5}">
                      <a16:colId xmlns:a16="http://schemas.microsoft.com/office/drawing/2014/main" val="20001"/>
                    </a:ext>
                  </a:extLst>
                </a:gridCol>
                <a:gridCol w="3244981">
                  <a:extLst>
                    <a:ext uri="{9D8B030D-6E8A-4147-A177-3AD203B41FA5}">
                      <a16:colId xmlns:a16="http://schemas.microsoft.com/office/drawing/2014/main" val="20002"/>
                    </a:ext>
                  </a:extLst>
                </a:gridCol>
                <a:gridCol w="750108">
                  <a:extLst>
                    <a:ext uri="{9D8B030D-6E8A-4147-A177-3AD203B41FA5}">
                      <a16:colId xmlns:a16="http://schemas.microsoft.com/office/drawing/2014/main" val="20003"/>
                    </a:ext>
                  </a:extLst>
                </a:gridCol>
                <a:gridCol w="538156">
                  <a:extLst>
                    <a:ext uri="{9D8B030D-6E8A-4147-A177-3AD203B41FA5}">
                      <a16:colId xmlns:a16="http://schemas.microsoft.com/office/drawing/2014/main" val="20004"/>
                    </a:ext>
                  </a:extLst>
                </a:gridCol>
                <a:gridCol w="525885">
                  <a:extLst>
                    <a:ext uri="{9D8B030D-6E8A-4147-A177-3AD203B41FA5}">
                      <a16:colId xmlns:a16="http://schemas.microsoft.com/office/drawing/2014/main" val="20005"/>
                    </a:ext>
                  </a:extLst>
                </a:gridCol>
              </a:tblGrid>
              <a:tr h="233949">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Issue Description</a:t>
                      </a:r>
                    </a:p>
                  </a:txBody>
                  <a:tcPr marL="20638" marR="20638" marT="19050" marB="1905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Root Cause </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Actions</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Owner</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Due Date</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Status</a:t>
                      </a: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28628">
                <a:tc>
                  <a:txBody>
                    <a:bodyPr/>
                    <a:lstStyle/>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mn-lt"/>
                          <a:ea typeface="+mn-ea"/>
                          <a:cs typeface="+mn-cs"/>
                        </a:rPr>
                        <a:t>Symptom: Missing wall mount bracket inside the adaptor box</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altLang="zh-TW" sz="1000" b="1" kern="1200" dirty="0" smtClean="0">
                          <a:solidFill>
                            <a:schemeClr val="tx1"/>
                          </a:solidFill>
                          <a:latin typeface="+mn-lt"/>
                          <a:ea typeface="+mn-ea"/>
                          <a:cs typeface="+mn-cs"/>
                        </a:rPr>
                        <a:t>Type</a:t>
                      </a:r>
                      <a:r>
                        <a:rPr lang="en-US" sz="1000" b="1" kern="1200" dirty="0" smtClean="0">
                          <a:solidFill>
                            <a:schemeClr val="tx1"/>
                          </a:solidFill>
                          <a:latin typeface="+mn-lt"/>
                          <a:ea typeface="+mn-ea"/>
                          <a:cs typeface="+mn-cs"/>
                        </a:rPr>
                        <a:t>: Major</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mn-lt"/>
                          <a:ea typeface="+mn-ea"/>
                          <a:cs typeface="+mn-cs"/>
                        </a:rPr>
                        <a:t>Defect </a:t>
                      </a:r>
                      <a:r>
                        <a:rPr lang="en-US" sz="1000" b="1" kern="1200" dirty="0" err="1" smtClean="0">
                          <a:solidFill>
                            <a:schemeClr val="tx1"/>
                          </a:solidFill>
                          <a:latin typeface="+mn-lt"/>
                          <a:ea typeface="+mn-ea"/>
                          <a:cs typeface="+mn-cs"/>
                        </a:rPr>
                        <a:t>Q’ty</a:t>
                      </a:r>
                      <a:r>
                        <a:rPr lang="en-US" sz="1000" b="1" kern="1200" dirty="0" smtClean="0">
                          <a:solidFill>
                            <a:schemeClr val="tx1"/>
                          </a:solidFill>
                          <a:latin typeface="+mn-lt"/>
                          <a:ea typeface="+mn-ea"/>
                          <a:cs typeface="+mn-cs"/>
                        </a:rPr>
                        <a:t> : 4/244pcs</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mn-lt"/>
                          <a:ea typeface="+mn-ea"/>
                          <a:cs typeface="+mn-cs"/>
                        </a:rPr>
                        <a:t>Defect rate : 1.78%</a:t>
                      </a:r>
                    </a:p>
                    <a:p>
                      <a:pPr marL="0" algn="l" defTabSz="685800" rtl="0" eaLnBrk="1" latinLnBrk="0" hangingPunct="1"/>
                      <a:r>
                        <a:rPr lang="en-US" sz="1100" b="1" i="0" u="none" strike="noStrike" kern="1200" baseline="0" dirty="0" smtClean="0">
                          <a:solidFill>
                            <a:srgbClr val="FF0000"/>
                          </a:solidFill>
                          <a:latin typeface="+mn-lt"/>
                          <a:ea typeface="+mn-ea"/>
                          <a:cs typeface="+mn-cs"/>
                        </a:rPr>
                        <a:t> </a:t>
                      </a:r>
                    </a:p>
                  </a:txBody>
                  <a:tcPr marR="20638" marT="91440" marB="190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050" b="1" baseline="0" dirty="0" smtClean="0">
                          <a:latin typeface="+mn-lt"/>
                          <a:cs typeface="Calibri" panose="020F0502020204030204" pitchFamily="34" charset="0"/>
                        </a:rPr>
                        <a:t>Workmanship issue.</a:t>
                      </a:r>
                    </a:p>
                    <a:p>
                      <a:pPr marL="0" marR="0" indent="0" algn="l" defTabSz="685800" rtl="0" eaLnBrk="1" fontAlgn="auto" latinLnBrk="0" hangingPunct="1">
                        <a:lnSpc>
                          <a:spcPct val="100000"/>
                        </a:lnSpc>
                        <a:spcBef>
                          <a:spcPts val="0"/>
                        </a:spcBef>
                        <a:spcAft>
                          <a:spcPts val="0"/>
                        </a:spcAft>
                        <a:buClrTx/>
                        <a:buSzTx/>
                        <a:buFontTx/>
                        <a:buNone/>
                        <a:tabLst/>
                        <a:defRPr/>
                      </a:pPr>
                      <a:r>
                        <a:rPr lang="en-US" sz="1050" baseline="0" dirty="0" smtClean="0">
                          <a:latin typeface="+mn-lt"/>
                          <a:cs typeface="Calibri" panose="020F0502020204030204" pitchFamily="34" charset="0"/>
                        </a:rPr>
                        <a:t>1. Wall mount without barcode for key parts control by scanning during packing.</a:t>
                      </a:r>
                    </a:p>
                    <a:p>
                      <a:endParaRPr lang="en-US" sz="1050" dirty="0" smtClean="0">
                        <a:latin typeface="+mn-lt"/>
                        <a:cs typeface="Calibri" panose="020F0502020204030204" pitchFamily="34" charset="0"/>
                      </a:endParaRPr>
                    </a:p>
                    <a:p>
                      <a:r>
                        <a:rPr lang="en-US" sz="1050" dirty="0" smtClean="0">
                          <a:latin typeface="+mn-lt"/>
                          <a:cs typeface="Calibri" panose="020F0502020204030204" pitchFamily="34" charset="0"/>
                        </a:rPr>
                        <a:t>2. At</a:t>
                      </a:r>
                      <a:r>
                        <a:rPr lang="en-US" sz="1050" baseline="0" dirty="0" smtClean="0">
                          <a:latin typeface="+mn-lt"/>
                          <a:cs typeface="Calibri" panose="020F0502020204030204" pitchFamily="34" charset="0"/>
                        </a:rPr>
                        <a:t> packing station, Op forgot to put in wall mount into Adapter box. </a:t>
                      </a:r>
                    </a:p>
                    <a:p>
                      <a:endParaRPr lang="en-US" sz="1050" baseline="0" dirty="0" smtClean="0">
                        <a:latin typeface="+mn-lt"/>
                        <a:cs typeface="Calibri" panose="020F0502020204030204" pitchFamily="34" charset="0"/>
                      </a:endParaRPr>
                    </a:p>
                    <a:p>
                      <a:r>
                        <a:rPr lang="en-US" sz="1050" baseline="0" dirty="0" smtClean="0">
                          <a:latin typeface="+mn-lt"/>
                          <a:cs typeface="Calibri" panose="020F0502020204030204" pitchFamily="34" charset="0"/>
                        </a:rPr>
                        <a:t>3. The weight of wall mount is 25g . It has risk to escape from check weight station.  (weight tolerance: +/- 15g)</a:t>
                      </a:r>
                      <a:endParaRPr lang="en-US" sz="1050" dirty="0" smtClean="0">
                        <a:latin typeface="+mn-lt"/>
                        <a:cs typeface="Calibri" panose="020F0502020204030204" pitchFamily="34" charset="0"/>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50" b="0" i="0" u="none" strike="noStrike" kern="1200" baseline="0" dirty="0" smtClean="0">
                          <a:solidFill>
                            <a:schemeClr val="tx1"/>
                          </a:solidFill>
                          <a:latin typeface="+mn-lt"/>
                          <a:ea typeface="+mn-ea"/>
                          <a:cs typeface="+mn-cs"/>
                        </a:rPr>
                        <a:t>1. Follow DFM item, request RD push vendor to add barcode for key parts control.</a:t>
                      </a:r>
                    </a:p>
                    <a:p>
                      <a:pPr marL="0" indent="0">
                        <a:buFont typeface="Wingdings" panose="05000000000000000000" pitchFamily="2" charset="2"/>
                        <a:buNone/>
                      </a:pPr>
                      <a:endParaRPr lang="en-US" sz="1050" dirty="0" smtClean="0">
                        <a:latin typeface="+mn-lt"/>
                        <a:cs typeface="Calibri" panose="020F0502020204030204" pitchFamily="34" charset="0"/>
                      </a:endParaRPr>
                    </a:p>
                    <a:p>
                      <a:pPr marL="0" indent="0">
                        <a:buFont typeface="Wingdings" panose="05000000000000000000" pitchFamily="2" charset="2"/>
                        <a:buNone/>
                      </a:pPr>
                      <a:r>
                        <a:rPr lang="en-US" sz="1050" dirty="0" smtClean="0">
                          <a:solidFill>
                            <a:schemeClr val="tx1"/>
                          </a:solidFill>
                          <a:latin typeface="+mn-lt"/>
                          <a:cs typeface="Calibri" panose="020F0502020204030204" pitchFamily="34" charset="0"/>
                        </a:rPr>
                        <a:t>2. </a:t>
                      </a:r>
                      <a:r>
                        <a:rPr lang="en-US" sz="1050" b="1" dirty="0" smtClean="0">
                          <a:solidFill>
                            <a:schemeClr val="tx1"/>
                          </a:solidFill>
                          <a:latin typeface="+mn-lt"/>
                          <a:cs typeface="Calibri" panose="020F0502020204030204" pitchFamily="34" charset="0"/>
                        </a:rPr>
                        <a:t>Quantitative</a:t>
                      </a:r>
                      <a:r>
                        <a:rPr lang="en-US" sz="1050" b="1" baseline="0" dirty="0" smtClean="0">
                          <a:solidFill>
                            <a:schemeClr val="tx1"/>
                          </a:solidFill>
                          <a:latin typeface="+mn-lt"/>
                          <a:cs typeface="Calibri" panose="020F0502020204030204" pitchFamily="34" charset="0"/>
                        </a:rPr>
                        <a:t> control</a:t>
                      </a:r>
                      <a:r>
                        <a:rPr lang="en-US" sz="1050" baseline="0" dirty="0" smtClean="0">
                          <a:solidFill>
                            <a:schemeClr val="tx1"/>
                          </a:solidFill>
                          <a:latin typeface="+mn-lt"/>
                          <a:cs typeface="Calibri" panose="020F0502020204030204" pitchFamily="34" charset="0"/>
                        </a:rPr>
                        <a:t>:</a:t>
                      </a:r>
                    </a:p>
                    <a:p>
                      <a:pPr marL="115888" indent="-115888">
                        <a:buFont typeface="Arial" panose="020B0604020202020204" pitchFamily="34" charset="0"/>
                        <a:buChar char="•"/>
                      </a:pPr>
                      <a:r>
                        <a:rPr lang="en-US" sz="1050" baseline="0" dirty="0" smtClean="0">
                          <a:solidFill>
                            <a:schemeClr val="tx1"/>
                          </a:solidFill>
                          <a:latin typeface="+mn-lt"/>
                          <a:cs typeface="Calibri" panose="020F0502020204030204" pitchFamily="34" charset="0"/>
                        </a:rPr>
                        <a:t>48 units per pallet</a:t>
                      </a:r>
                    </a:p>
                    <a:p>
                      <a:pPr marL="115888" indent="-115888">
                        <a:buFont typeface="Arial" panose="020B0604020202020204" pitchFamily="34" charset="0"/>
                        <a:buChar char="•"/>
                      </a:pPr>
                      <a:r>
                        <a:rPr lang="en-US" sz="1050" dirty="0" smtClean="0">
                          <a:solidFill>
                            <a:schemeClr val="tx1"/>
                          </a:solidFill>
                          <a:latin typeface="+mn-lt"/>
                          <a:cs typeface="Calibri" panose="020F0502020204030204" pitchFamily="34" charset="0"/>
                        </a:rPr>
                        <a:t>At pac</a:t>
                      </a:r>
                      <a:r>
                        <a:rPr lang="en-US" sz="1050" baseline="0" dirty="0" smtClean="0">
                          <a:solidFill>
                            <a:schemeClr val="tx1"/>
                          </a:solidFill>
                          <a:latin typeface="+mn-lt"/>
                          <a:cs typeface="Calibri" panose="020F0502020204030204" pitchFamily="34" charset="0"/>
                        </a:rPr>
                        <a:t>k box station, put 48x wall mount into one tray.</a:t>
                      </a:r>
                    </a:p>
                    <a:p>
                      <a:pPr marL="115888" indent="-115888">
                        <a:buFont typeface="Arial" panose="020B0604020202020204" pitchFamily="34" charset="0"/>
                        <a:buChar char="•"/>
                      </a:pPr>
                      <a:r>
                        <a:rPr lang="en-US" sz="1050" baseline="0" dirty="0" smtClean="0">
                          <a:solidFill>
                            <a:schemeClr val="tx1"/>
                          </a:solidFill>
                          <a:latin typeface="+mn-lt"/>
                          <a:cs typeface="Calibri" panose="020F0502020204030204" pitchFamily="34" charset="0"/>
                        </a:rPr>
                        <a:t>When the tray use up, the OP put “DONE” card on the production line.</a:t>
                      </a:r>
                    </a:p>
                    <a:p>
                      <a:pPr marL="115888" indent="-115888">
                        <a:buFont typeface="Arial" panose="020B0604020202020204" pitchFamily="34" charset="0"/>
                        <a:buChar char="•"/>
                      </a:pPr>
                      <a:r>
                        <a:rPr lang="en-US" sz="1050" baseline="0" dirty="0" smtClean="0">
                          <a:solidFill>
                            <a:schemeClr val="tx1"/>
                          </a:solidFill>
                          <a:latin typeface="+mn-lt"/>
                          <a:cs typeface="Calibri" panose="020F0502020204030204" pitchFamily="34" charset="0"/>
                        </a:rPr>
                        <a:t>When the </a:t>
                      </a:r>
                      <a:r>
                        <a:rPr lang="en-US" sz="1050" baseline="0" dirty="0" err="1" smtClean="0">
                          <a:solidFill>
                            <a:schemeClr val="tx1"/>
                          </a:solidFill>
                          <a:latin typeface="+mn-lt"/>
                          <a:cs typeface="Calibri" panose="020F0502020204030204" pitchFamily="34" charset="0"/>
                        </a:rPr>
                        <a:t>Pack_Pallet</a:t>
                      </a:r>
                      <a:r>
                        <a:rPr lang="en-US" sz="1050" baseline="0" dirty="0" smtClean="0">
                          <a:solidFill>
                            <a:schemeClr val="tx1"/>
                          </a:solidFill>
                          <a:latin typeface="+mn-lt"/>
                          <a:cs typeface="Calibri" panose="020F0502020204030204" pitchFamily="34" charset="0"/>
                        </a:rPr>
                        <a:t> OP see the “DONE” card, he must check the pallet full or not. If any abnormal, he must inform line leader to handle. </a:t>
                      </a:r>
                    </a:p>
                    <a:p>
                      <a:pPr marL="115888" indent="-115888">
                        <a:buFont typeface="Arial" panose="020B0604020202020204" pitchFamily="34" charset="0"/>
                        <a:buChar char="•"/>
                      </a:pPr>
                      <a:endParaRPr lang="en-US" sz="1050" baseline="0" dirty="0" smtClean="0">
                        <a:solidFill>
                          <a:schemeClr val="tx1"/>
                        </a:solidFill>
                        <a:latin typeface="+mn-lt"/>
                        <a:cs typeface="Calibri" panose="020F0502020204030204" pitchFamily="34" charset="0"/>
                      </a:endParaRPr>
                    </a:p>
                    <a:p>
                      <a:pPr marL="0" indent="0">
                        <a:buFont typeface="Wingdings" panose="05000000000000000000" pitchFamily="2" charset="2"/>
                        <a:buNone/>
                      </a:pPr>
                      <a:endParaRPr lang="en-US" sz="1050" baseline="0" dirty="0" smtClean="0">
                        <a:solidFill>
                          <a:schemeClr val="tx1"/>
                        </a:solidFill>
                        <a:latin typeface="+mn-lt"/>
                        <a:cs typeface="Calibri" panose="020F0502020204030204" pitchFamily="34" charset="0"/>
                      </a:endParaRPr>
                    </a:p>
                    <a:p>
                      <a:pPr marL="0" indent="0">
                        <a:buFont typeface="Wingdings" panose="05000000000000000000" pitchFamily="2" charset="2"/>
                        <a:buNone/>
                      </a:pPr>
                      <a:endParaRPr lang="en-US" sz="1050" baseline="0" dirty="0" smtClean="0">
                        <a:solidFill>
                          <a:schemeClr val="tx1"/>
                        </a:solidFill>
                        <a:latin typeface="+mn-lt"/>
                        <a:cs typeface="Calibri" panose="020F0502020204030204" pitchFamily="34" charset="0"/>
                      </a:endParaRPr>
                    </a:p>
                    <a:p>
                      <a:pPr marL="0" indent="0">
                        <a:buFont typeface="Wingdings" panose="05000000000000000000" pitchFamily="2" charset="2"/>
                        <a:buNone/>
                      </a:pPr>
                      <a:endParaRPr lang="en-US" sz="1050" baseline="0" dirty="0" smtClean="0">
                        <a:solidFill>
                          <a:schemeClr val="tx1"/>
                        </a:solidFill>
                        <a:latin typeface="+mn-lt"/>
                        <a:cs typeface="Calibri" panose="020F0502020204030204" pitchFamily="34" charset="0"/>
                      </a:endParaRPr>
                    </a:p>
                    <a:p>
                      <a:pPr marL="0" indent="0">
                        <a:buFont typeface="Wingdings" panose="05000000000000000000" pitchFamily="2" charset="2"/>
                        <a:buNone/>
                      </a:pPr>
                      <a:endParaRPr lang="en-US" sz="1050" baseline="0" dirty="0" smtClean="0">
                        <a:solidFill>
                          <a:schemeClr val="tx1"/>
                        </a:solidFill>
                        <a:latin typeface="+mn-lt"/>
                        <a:cs typeface="Calibri" panose="020F0502020204030204" pitchFamily="34" charset="0"/>
                      </a:endParaRPr>
                    </a:p>
                    <a:p>
                      <a:pPr marL="0" indent="0">
                        <a:buFont typeface="Wingdings" panose="05000000000000000000" pitchFamily="2" charset="2"/>
                        <a:buNone/>
                      </a:pPr>
                      <a:endParaRPr lang="en-US" sz="1050" baseline="0" dirty="0" smtClean="0">
                        <a:solidFill>
                          <a:schemeClr val="tx1"/>
                        </a:solidFill>
                        <a:latin typeface="+mn-lt"/>
                        <a:cs typeface="Calibri" panose="020F0502020204030204" pitchFamily="34" charset="0"/>
                      </a:endParaRPr>
                    </a:p>
                    <a:p>
                      <a:pPr marL="0" indent="0">
                        <a:buFont typeface="Wingdings" panose="05000000000000000000" pitchFamily="2" charset="2"/>
                        <a:buNone/>
                      </a:pPr>
                      <a:endParaRPr lang="en-US" sz="1050" baseline="0" dirty="0" smtClean="0">
                        <a:solidFill>
                          <a:schemeClr val="tx1"/>
                        </a:solidFill>
                        <a:latin typeface="+mn-lt"/>
                        <a:cs typeface="Calibri" panose="020F0502020204030204" pitchFamily="34" charset="0"/>
                      </a:endParaRPr>
                    </a:p>
                    <a:p>
                      <a:pPr marL="0" indent="0">
                        <a:buFont typeface="Wingdings" panose="05000000000000000000" pitchFamily="2" charset="2"/>
                        <a:buNone/>
                      </a:pPr>
                      <a:r>
                        <a:rPr lang="en-US" sz="1050" baseline="0" dirty="0" smtClean="0">
                          <a:solidFill>
                            <a:schemeClr val="tx1"/>
                          </a:solidFill>
                          <a:latin typeface="+mn-lt"/>
                          <a:cs typeface="Calibri" panose="020F0502020204030204" pitchFamily="34" charset="0"/>
                        </a:rPr>
                        <a:t>3. Update in SOP, before OP puts the adapter box into product box, he must shake to check noise inside adapter box. If has noise is OK and has not noise is missing wall mount units. </a:t>
                      </a: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l" defTabSz="762000" rtl="0" eaLnBrk="1" fontAlgn="base" latinLnBrk="0" hangingPunct="1">
                        <a:lnSpc>
                          <a:spcPct val="90000"/>
                        </a:lnSpc>
                        <a:spcBef>
                          <a:spcPct val="20000"/>
                        </a:spcBef>
                        <a:spcAft>
                          <a:spcPct val="0"/>
                        </a:spcAft>
                        <a:buClrTx/>
                        <a:buSzTx/>
                        <a:buFontTx/>
                        <a:buNone/>
                        <a:tabLst/>
                        <a:defRPr/>
                      </a:pPr>
                      <a:endParaRPr kumimoji="0" lang="en-US" altLang="zh-TW" sz="110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defRPr/>
                      </a:pPr>
                      <a:r>
                        <a:rPr kumimoji="0" lang="en-US" altLang="zh-TW" sz="110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rPr>
                        <a:t>RD: Jim</a:t>
                      </a:r>
                    </a:p>
                    <a:p>
                      <a:pPr marL="533400" marR="0" lvl="0" indent="-533400" algn="l" defTabSz="762000" rtl="0" eaLnBrk="1" fontAlgn="base" latinLnBrk="0" hangingPunct="1">
                        <a:lnSpc>
                          <a:spcPct val="90000"/>
                        </a:lnSpc>
                        <a:spcBef>
                          <a:spcPct val="20000"/>
                        </a:spcBef>
                        <a:spcAft>
                          <a:spcPct val="0"/>
                        </a:spcAft>
                        <a:buClrTx/>
                        <a:buSzTx/>
                        <a:buFontTx/>
                        <a:buNone/>
                        <a:tabLst/>
                        <a:defRPr/>
                      </a:pPr>
                      <a:endParaRPr kumimoji="0" lang="en-US" altLang="zh-TW" sz="110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defRPr/>
                      </a:pPr>
                      <a:r>
                        <a:rPr kumimoji="0" lang="en-US" altLang="zh-TW" sz="110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rPr>
                        <a:t>PD: Van </a:t>
                      </a:r>
                      <a:r>
                        <a:rPr kumimoji="0" lang="en-US" altLang="zh-TW" sz="1100" b="0" i="0" u="none" strike="noStrike" kern="1200" cap="none" spc="0" normalizeH="0" baseline="0" noProof="0" dirty="0" err="1" smtClean="0">
                          <a:ln>
                            <a:noFill/>
                          </a:ln>
                          <a:solidFill>
                            <a:prstClr val="black"/>
                          </a:solidFill>
                          <a:effectLst/>
                          <a:uLnTx/>
                          <a:uFillTx/>
                          <a:latin typeface="+mn-lt"/>
                          <a:ea typeface="新細明體" charset="-120"/>
                          <a:cs typeface="Times New Roman" pitchFamily="18" charset="0"/>
                        </a:rPr>
                        <a:t>Anh</a:t>
                      </a: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defRPr/>
                      </a:pPr>
                      <a:r>
                        <a:rPr kumimoji="0" lang="en-US" altLang="zh-TW" sz="110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rPr>
                        <a:t>IE: </a:t>
                      </a:r>
                      <a:r>
                        <a:rPr kumimoji="0" lang="en-US" altLang="zh-TW" sz="1100" b="0" i="0" u="none" strike="noStrike" kern="1200" cap="none" spc="0" normalizeH="0" baseline="0" noProof="0" dirty="0" err="1" smtClean="0">
                          <a:ln>
                            <a:noFill/>
                          </a:ln>
                          <a:solidFill>
                            <a:prstClr val="black"/>
                          </a:solidFill>
                          <a:effectLst/>
                          <a:uLnTx/>
                          <a:uFillTx/>
                          <a:latin typeface="+mn-lt"/>
                          <a:ea typeface="新細明體" charset="-120"/>
                          <a:cs typeface="Times New Roman" pitchFamily="18" charset="0"/>
                        </a:rPr>
                        <a:t>Linh</a:t>
                      </a:r>
                      <a:endParaRPr kumimoji="0" lang="en-US" altLang="zh-TW" sz="110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txBody>
                  <a:tcPr marL="20638" marR="20638" marT="1905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rgbClr val="FF0000"/>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rPr>
                        <a:t>TBH</a:t>
                      </a: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rPr>
                        <a:t>Done</a:t>
                      </a: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rPr>
                        <a:t>Done</a:t>
                      </a:r>
                    </a:p>
                  </a:txBody>
                  <a:tcPr marL="20638" marR="20638" marT="1905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cap="none" normalizeH="0" baseline="0" dirty="0" smtClean="0">
                        <a:ln>
                          <a:noFill/>
                        </a:ln>
                        <a:solidFill>
                          <a:srgbClr val="0000CC"/>
                        </a:solidFill>
                        <a:effectLst/>
                        <a:latin typeface="+mn-lt"/>
                        <a:ea typeface="新細明體" charset="-120"/>
                        <a:cs typeface="Arial" pitchFamily="34" charset="0"/>
                      </a:endParaRP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 name="Rectangle 2"/>
          <p:cNvSpPr/>
          <p:nvPr/>
        </p:nvSpPr>
        <p:spPr bwMode="auto">
          <a:xfrm>
            <a:off x="72735" y="97067"/>
            <a:ext cx="5095613" cy="326881"/>
          </a:xfrm>
          <a:prstGeom prst="rect">
            <a:avLst/>
          </a:prstGeom>
          <a:no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en-US" sz="2000" b="1" dirty="0" smtClean="0">
                <a:solidFill>
                  <a:srgbClr val="0000FF"/>
                </a:solidFill>
                <a:latin typeface="Calibri" pitchFamily="34" charset="0"/>
                <a:ea typeface="標楷體" pitchFamily="65" charset="-120"/>
              </a:rPr>
              <a:t>4. M</a:t>
            </a:r>
            <a:r>
              <a:rPr lang="en-US" altLang="zh-TW" sz="2000" b="1" dirty="0" smtClean="0">
                <a:solidFill>
                  <a:srgbClr val="0000FF"/>
                </a:solidFill>
                <a:latin typeface="Calibri" pitchFamily="34" charset="0"/>
                <a:ea typeface="標楷體" pitchFamily="65" charset="-120"/>
              </a:rPr>
              <a:t>issing accessory</a:t>
            </a:r>
            <a:endParaRPr kumimoji="1" lang="en-US" sz="2000" i="0" u="none" strike="noStrike" cap="none" normalizeH="0" baseline="0" dirty="0" smtClean="0">
              <a:ln>
                <a:noFill/>
              </a:ln>
              <a:solidFill>
                <a:schemeClr val="tx1"/>
              </a:solidFill>
              <a:effectLst/>
              <a:latin typeface="Arial" pitchFamily="34" charset="0"/>
              <a:ea typeface="新細明體" pitchFamily="18" charset="-120"/>
              <a:cs typeface="Arial" pitchFamily="34" charset="0"/>
            </a:endParaRPr>
          </a:p>
        </p:txBody>
      </p:sp>
      <p:sp>
        <p:nvSpPr>
          <p:cNvPr id="8" name="Oval 7"/>
          <p:cNvSpPr/>
          <p:nvPr/>
        </p:nvSpPr>
        <p:spPr>
          <a:xfrm>
            <a:off x="8653880" y="2700159"/>
            <a:ext cx="343117" cy="32273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53510" y="2757454"/>
            <a:ext cx="1362986" cy="1130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5"/>
          <a:stretch>
            <a:fillRect/>
          </a:stretch>
        </p:blipFill>
        <p:spPr>
          <a:xfrm>
            <a:off x="4270369" y="2757454"/>
            <a:ext cx="1093899" cy="895920"/>
          </a:xfrm>
          <a:prstGeom prst="rect">
            <a:avLst/>
          </a:prstGeom>
        </p:spPr>
      </p:pic>
      <p:pic>
        <p:nvPicPr>
          <p:cNvPr id="6" name="Picture 5"/>
          <p:cNvPicPr>
            <a:picLocks noChangeAspect="1"/>
          </p:cNvPicPr>
          <p:nvPr/>
        </p:nvPicPr>
        <p:blipFill>
          <a:blip r:embed="rId6"/>
          <a:stretch>
            <a:fillRect/>
          </a:stretch>
        </p:blipFill>
        <p:spPr>
          <a:xfrm>
            <a:off x="1915270" y="2861524"/>
            <a:ext cx="1491318" cy="1238601"/>
          </a:xfrm>
          <a:prstGeom prst="rect">
            <a:avLst/>
          </a:prstGeom>
        </p:spPr>
      </p:pic>
      <p:graphicFrame>
        <p:nvGraphicFramePr>
          <p:cNvPr id="7" name="Object 6"/>
          <p:cNvGraphicFramePr>
            <a:graphicFrameLocks noChangeAspect="1"/>
          </p:cNvGraphicFramePr>
          <p:nvPr>
            <p:extLst>
              <p:ext uri="{D42A27DB-BD31-4B8C-83A1-F6EECF244321}">
                <p14:modId xmlns:p14="http://schemas.microsoft.com/office/powerpoint/2010/main" val="2556206868"/>
              </p:ext>
            </p:extLst>
          </p:nvPr>
        </p:nvGraphicFramePr>
        <p:xfrm>
          <a:off x="5888990" y="4371975"/>
          <a:ext cx="914400" cy="771525"/>
        </p:xfrm>
        <a:graphic>
          <a:graphicData uri="http://schemas.openxmlformats.org/presentationml/2006/ole">
            <mc:AlternateContent xmlns:mc="http://schemas.openxmlformats.org/markup-compatibility/2006">
              <mc:Choice xmlns:v="urn:schemas-microsoft-com:vml" Requires="v">
                <p:oleObj spid="_x0000_s8258" name="Acrobat Document" showAsIcon="1" r:id="rId7" imgW="914400" imgH="771480" progId="AcroExch.Document.11">
                  <p:embed/>
                </p:oleObj>
              </mc:Choice>
              <mc:Fallback>
                <p:oleObj name="Acrobat Document" showAsIcon="1" r:id="rId7" imgW="914400" imgH="771480" progId="AcroExch.Document.11">
                  <p:embed/>
                  <p:pic>
                    <p:nvPicPr>
                      <p:cNvPr id="0" name=""/>
                      <p:cNvPicPr/>
                      <p:nvPr/>
                    </p:nvPicPr>
                    <p:blipFill>
                      <a:blip r:embed="rId8"/>
                      <a:stretch>
                        <a:fillRect/>
                      </a:stretch>
                    </p:blipFill>
                    <p:spPr>
                      <a:xfrm>
                        <a:off x="5888990" y="4371975"/>
                        <a:ext cx="914400" cy="771525"/>
                      </a:xfrm>
                      <a:prstGeom prst="rect">
                        <a:avLst/>
                      </a:prstGeom>
                    </p:spPr>
                  </p:pic>
                </p:oleObj>
              </mc:Fallback>
            </mc:AlternateContent>
          </a:graphicData>
        </a:graphic>
      </p:graphicFrame>
      <p:pic>
        <p:nvPicPr>
          <p:cNvPr id="9" name="Picture 8"/>
          <p:cNvPicPr>
            <a:picLocks noChangeAspect="1"/>
          </p:cNvPicPr>
          <p:nvPr/>
        </p:nvPicPr>
        <p:blipFill>
          <a:blip r:embed="rId9"/>
          <a:stretch>
            <a:fillRect/>
          </a:stretch>
        </p:blipFill>
        <p:spPr>
          <a:xfrm>
            <a:off x="5487109" y="2757454"/>
            <a:ext cx="1316281" cy="895920"/>
          </a:xfrm>
          <a:prstGeom prst="rect">
            <a:avLst/>
          </a:prstGeom>
        </p:spPr>
      </p:pic>
    </p:spTree>
    <p:extLst>
      <p:ext uri="{BB962C8B-B14F-4D97-AF65-F5344CB8AC3E}">
        <p14:creationId xmlns:p14="http://schemas.microsoft.com/office/powerpoint/2010/main" val="7944977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p:cNvGraphicFramePr>
          <p:nvPr>
            <p:extLst>
              <p:ext uri="{D42A27DB-BD31-4B8C-83A1-F6EECF244321}">
                <p14:modId xmlns:p14="http://schemas.microsoft.com/office/powerpoint/2010/main" val="520784704"/>
              </p:ext>
            </p:extLst>
          </p:nvPr>
        </p:nvGraphicFramePr>
        <p:xfrm>
          <a:off x="0" y="538211"/>
          <a:ext cx="9030074" cy="4395912"/>
        </p:xfrm>
        <a:graphic>
          <a:graphicData uri="http://schemas.openxmlformats.org/drawingml/2006/table">
            <a:tbl>
              <a:tblPr/>
              <a:tblGrid>
                <a:gridCol w="1524000">
                  <a:extLst>
                    <a:ext uri="{9D8B030D-6E8A-4147-A177-3AD203B41FA5}">
                      <a16:colId xmlns:a16="http://schemas.microsoft.com/office/drawing/2014/main" val="20000"/>
                    </a:ext>
                  </a:extLst>
                </a:gridCol>
                <a:gridCol w="2446944">
                  <a:extLst>
                    <a:ext uri="{9D8B030D-6E8A-4147-A177-3AD203B41FA5}">
                      <a16:colId xmlns:a16="http://schemas.microsoft.com/office/drawing/2014/main" val="20001"/>
                    </a:ext>
                  </a:extLst>
                </a:gridCol>
                <a:gridCol w="3244981">
                  <a:extLst>
                    <a:ext uri="{9D8B030D-6E8A-4147-A177-3AD203B41FA5}">
                      <a16:colId xmlns:a16="http://schemas.microsoft.com/office/drawing/2014/main" val="20002"/>
                    </a:ext>
                  </a:extLst>
                </a:gridCol>
                <a:gridCol w="769835">
                  <a:extLst>
                    <a:ext uri="{9D8B030D-6E8A-4147-A177-3AD203B41FA5}">
                      <a16:colId xmlns:a16="http://schemas.microsoft.com/office/drawing/2014/main" val="20003"/>
                    </a:ext>
                  </a:extLst>
                </a:gridCol>
                <a:gridCol w="518429">
                  <a:extLst>
                    <a:ext uri="{9D8B030D-6E8A-4147-A177-3AD203B41FA5}">
                      <a16:colId xmlns:a16="http://schemas.microsoft.com/office/drawing/2014/main" val="20004"/>
                    </a:ext>
                  </a:extLst>
                </a:gridCol>
                <a:gridCol w="525885">
                  <a:extLst>
                    <a:ext uri="{9D8B030D-6E8A-4147-A177-3AD203B41FA5}">
                      <a16:colId xmlns:a16="http://schemas.microsoft.com/office/drawing/2014/main" val="20005"/>
                    </a:ext>
                  </a:extLst>
                </a:gridCol>
              </a:tblGrid>
              <a:tr h="233949">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Issue Description</a:t>
                      </a:r>
                    </a:p>
                  </a:txBody>
                  <a:tcPr marL="20638" marR="20638" marT="19050" marB="1905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Root Cause </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Actions</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Owner</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Due Date</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Status</a:t>
                      </a: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28628">
                <a:tc>
                  <a:txBody>
                    <a:bodyPr/>
                    <a:lstStyle/>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mn-lt"/>
                          <a:ea typeface="+mn-ea"/>
                          <a:cs typeface="+mn-cs"/>
                        </a:rPr>
                        <a:t>Symptom : Grill attachment NG</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altLang="zh-TW" sz="1000" b="1" kern="1200" dirty="0" smtClean="0">
                          <a:solidFill>
                            <a:schemeClr val="tx1"/>
                          </a:solidFill>
                          <a:latin typeface="+mn-lt"/>
                          <a:ea typeface="+mn-ea"/>
                          <a:cs typeface="+mn-cs"/>
                        </a:rPr>
                        <a:t>Type </a:t>
                      </a:r>
                      <a:r>
                        <a:rPr lang="en-US" sz="1000" b="1" kern="1200" dirty="0" smtClean="0">
                          <a:solidFill>
                            <a:schemeClr val="tx1"/>
                          </a:solidFill>
                          <a:latin typeface="+mn-lt"/>
                          <a:ea typeface="+mn-ea"/>
                          <a:cs typeface="+mn-cs"/>
                        </a:rPr>
                        <a:t>:  Major</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mn-lt"/>
                          <a:ea typeface="+mn-ea"/>
                          <a:cs typeface="+mn-cs"/>
                        </a:rPr>
                        <a:t>Defect </a:t>
                      </a:r>
                      <a:r>
                        <a:rPr lang="en-US" sz="1000" b="1" kern="1200" dirty="0" err="1" smtClean="0">
                          <a:solidFill>
                            <a:schemeClr val="tx1"/>
                          </a:solidFill>
                          <a:latin typeface="+mn-lt"/>
                          <a:ea typeface="+mn-ea"/>
                          <a:cs typeface="+mn-cs"/>
                        </a:rPr>
                        <a:t>Q’ty</a:t>
                      </a:r>
                      <a:r>
                        <a:rPr lang="en-US" sz="1000" b="1" kern="1200" dirty="0" smtClean="0">
                          <a:solidFill>
                            <a:schemeClr val="tx1"/>
                          </a:solidFill>
                          <a:latin typeface="+mn-lt"/>
                          <a:ea typeface="+mn-ea"/>
                          <a:cs typeface="+mn-cs"/>
                        </a:rPr>
                        <a:t> :  1/244pcs</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mn-lt"/>
                          <a:ea typeface="+mn-ea"/>
                          <a:cs typeface="+mn-cs"/>
                        </a:rPr>
                        <a:t>Defect rate : 0.4%</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mn-lt"/>
                          <a:ea typeface="+mn-ea"/>
                          <a:cs typeface="+mn-cs"/>
                        </a:rPr>
                        <a:t>SKBSN:</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mn-lt"/>
                          <a:ea typeface="+mn-ea"/>
                          <a:cs typeface="+mn-cs"/>
                        </a:rPr>
                        <a:t>214965001202109002041</a:t>
                      </a:r>
                    </a:p>
                  </a:txBody>
                  <a:tcPr marR="20638" marT="91440" marB="190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050" b="1" dirty="0" smtClean="0">
                          <a:latin typeface="+mn-lt"/>
                          <a:cs typeface="Calibri" panose="020F0502020204030204" pitchFamily="34" charset="0"/>
                        </a:rPr>
                        <a:t>Incoming material issue.</a:t>
                      </a:r>
                    </a:p>
                    <a:p>
                      <a:pPr marL="0" marR="0" indent="0" algn="l" defTabSz="685800" rtl="0" eaLnBrk="1" fontAlgn="auto" latinLnBrk="0" hangingPunct="1">
                        <a:lnSpc>
                          <a:spcPct val="100000"/>
                        </a:lnSpc>
                        <a:spcBef>
                          <a:spcPts val="0"/>
                        </a:spcBef>
                        <a:spcAft>
                          <a:spcPts val="0"/>
                        </a:spcAft>
                        <a:buClrTx/>
                        <a:buSzTx/>
                        <a:buFontTx/>
                        <a:buNone/>
                        <a:tabLst/>
                        <a:defRPr/>
                      </a:pPr>
                      <a:r>
                        <a:rPr lang="en-US" sz="1050" dirty="0" smtClean="0">
                          <a:latin typeface="+mn-lt"/>
                          <a:cs typeface="Calibri" panose="020F0502020204030204" pitchFamily="34" charset="0"/>
                        </a:rPr>
                        <a:t>Vendor:</a:t>
                      </a:r>
                      <a:r>
                        <a:rPr lang="en-US" sz="1050" baseline="0" dirty="0" smtClean="0">
                          <a:latin typeface="+mn-lt"/>
                          <a:cs typeface="Calibri" panose="020F0502020204030204" pitchFamily="34" charset="0"/>
                        </a:rPr>
                        <a:t> INKEL</a:t>
                      </a:r>
                    </a:p>
                    <a:p>
                      <a:pPr marL="0" marR="0" indent="0" algn="l" defTabSz="685800" rtl="0" eaLnBrk="1" fontAlgn="auto" latinLnBrk="0" hangingPunct="1">
                        <a:lnSpc>
                          <a:spcPct val="100000"/>
                        </a:lnSpc>
                        <a:spcBef>
                          <a:spcPts val="0"/>
                        </a:spcBef>
                        <a:spcAft>
                          <a:spcPts val="0"/>
                        </a:spcAft>
                        <a:buClrTx/>
                        <a:buSzTx/>
                        <a:buFontTx/>
                        <a:buNone/>
                        <a:tabLst/>
                        <a:defRPr/>
                      </a:pPr>
                      <a:endParaRPr lang="en-US" sz="1050" baseline="0" dirty="0" smtClean="0">
                        <a:latin typeface="+mn-lt"/>
                        <a:cs typeface="Calibri" panose="020F0502020204030204" pitchFamily="34" charset="0"/>
                      </a:endParaRPr>
                    </a:p>
                    <a:p>
                      <a:pPr marL="0" marR="0" indent="0" algn="l" defTabSz="685800" rtl="0" eaLnBrk="1" fontAlgn="auto" latinLnBrk="0" hangingPunct="1">
                        <a:lnSpc>
                          <a:spcPct val="100000"/>
                        </a:lnSpc>
                        <a:spcBef>
                          <a:spcPts val="0"/>
                        </a:spcBef>
                        <a:spcAft>
                          <a:spcPts val="0"/>
                        </a:spcAft>
                        <a:buClrTx/>
                        <a:buSzTx/>
                        <a:buFontTx/>
                        <a:buNone/>
                        <a:tabLst/>
                        <a:defRPr/>
                      </a:pPr>
                      <a:r>
                        <a:rPr lang="en-US" sz="1050" baseline="0" dirty="0" smtClean="0">
                          <a:latin typeface="+mn-lt"/>
                          <a:cs typeface="Calibri" panose="020F0502020204030204" pitchFamily="34" charset="0"/>
                        </a:rPr>
                        <a:t>1. Visual inspection criteria did not define step standard of </a:t>
                      </a:r>
                      <a:r>
                        <a:rPr lang="en-US" sz="1050" b="0" i="0" u="none" strike="noStrike" kern="1200" baseline="0" dirty="0" smtClean="0">
                          <a:solidFill>
                            <a:schemeClr val="tx1"/>
                          </a:solidFill>
                          <a:latin typeface="+mn-lt"/>
                          <a:ea typeface="+mn-ea"/>
                          <a:cs typeface="+mn-cs"/>
                        </a:rPr>
                        <a:t>grill fabric adhesive.</a:t>
                      </a:r>
                      <a:endParaRPr lang="en-US" sz="1050" dirty="0" smtClean="0">
                        <a:latin typeface="+mn-lt"/>
                        <a:cs typeface="Calibri" panose="020F0502020204030204" pitchFamily="34" charset="0"/>
                      </a:endParaRPr>
                    </a:p>
                    <a:p>
                      <a:endParaRPr lang="en-US" sz="1050" dirty="0" smtClean="0">
                        <a:latin typeface="+mn-lt"/>
                        <a:cs typeface="Calibri" panose="020F0502020204030204" pitchFamily="34" charset="0"/>
                      </a:endParaRPr>
                    </a:p>
                    <a:p>
                      <a:r>
                        <a:rPr lang="en-US" sz="1050" dirty="0" smtClean="0">
                          <a:latin typeface="+mn-lt"/>
                          <a:cs typeface="Calibri" panose="020F0502020204030204" pitchFamily="34" charset="0"/>
                        </a:rPr>
                        <a:t>2. At</a:t>
                      </a:r>
                      <a:r>
                        <a:rPr lang="en-US" sz="1050" baseline="0" dirty="0" smtClean="0">
                          <a:latin typeface="+mn-lt"/>
                          <a:cs typeface="Calibri" panose="020F0502020204030204" pitchFamily="34" charset="0"/>
                        </a:rPr>
                        <a:t> VI station, Op did not find the </a:t>
                      </a:r>
                      <a:r>
                        <a:rPr lang="en-US" sz="1050" b="0" i="0" u="none" strike="noStrike" kern="1200" baseline="0" dirty="0" smtClean="0">
                          <a:solidFill>
                            <a:schemeClr val="tx1"/>
                          </a:solidFill>
                          <a:latin typeface="+mn-lt"/>
                          <a:ea typeface="+mn-ea"/>
                          <a:cs typeface="+mn-cs"/>
                        </a:rPr>
                        <a:t>grill attachment NG</a:t>
                      </a:r>
                      <a:r>
                        <a:rPr lang="en-US" sz="1050" baseline="0" dirty="0" smtClean="0">
                          <a:latin typeface="+mn-lt"/>
                          <a:cs typeface="Calibri" panose="020F0502020204030204" pitchFamily="34" charset="0"/>
                        </a:rPr>
                        <a:t>.</a:t>
                      </a:r>
                    </a:p>
                    <a:p>
                      <a:endParaRPr lang="en-US" sz="1050" baseline="0" dirty="0" smtClean="0">
                        <a:latin typeface="+mn-lt"/>
                        <a:cs typeface="Calibri" panose="020F0502020204030204" pitchFamily="34" charset="0"/>
                      </a:endParaRPr>
                    </a:p>
                    <a:p>
                      <a:pPr>
                        <a:lnSpc>
                          <a:spcPct val="100000"/>
                        </a:lnSpc>
                      </a:pPr>
                      <a:r>
                        <a:rPr lang="en-US" sz="1050" baseline="0" dirty="0" smtClean="0">
                          <a:latin typeface="+mn-lt"/>
                          <a:cs typeface="Calibri" panose="020F0502020204030204" pitchFamily="34" charset="0"/>
                        </a:rPr>
                        <a:t>3. IQC didn’t find the </a:t>
                      </a:r>
                      <a:r>
                        <a:rPr lang="en-US" sz="1050" b="0" i="0" u="none" strike="noStrike" kern="1200" baseline="0" dirty="0" smtClean="0">
                          <a:solidFill>
                            <a:schemeClr val="tx1"/>
                          </a:solidFill>
                          <a:latin typeface="+mn-lt"/>
                          <a:ea typeface="+mn-ea"/>
                          <a:cs typeface="+mn-cs"/>
                        </a:rPr>
                        <a:t>grill attachment NG </a:t>
                      </a:r>
                      <a:r>
                        <a:rPr lang="en-US" sz="1050" b="0" kern="1200" baseline="0" dirty="0" smtClean="0">
                          <a:solidFill>
                            <a:schemeClr val="tx1"/>
                          </a:solidFill>
                          <a:latin typeface="+mn-lt"/>
                          <a:ea typeface="+mn-ea"/>
                          <a:cs typeface="+mn-cs"/>
                        </a:rPr>
                        <a:t>issue based on the sampling plan </a:t>
                      </a:r>
                      <a:r>
                        <a:rPr lang="en-US" sz="1050" baseline="0" dirty="0" smtClean="0">
                          <a:latin typeface="+mn-lt"/>
                          <a:cs typeface="Calibri" panose="020F0502020204030204" pitchFamily="34" charset="0"/>
                        </a:rPr>
                        <a:t>C=0, AQL=0.4.</a:t>
                      </a:r>
                    </a:p>
                    <a:p>
                      <a:endParaRPr lang="en-US" sz="1050" baseline="0" dirty="0" smtClean="0">
                        <a:latin typeface="+mn-lt"/>
                        <a:cs typeface="Calibri" panose="020F0502020204030204" pitchFamily="34" charset="0"/>
                      </a:endParaRPr>
                    </a:p>
                    <a:p>
                      <a:pPr marL="0" marR="0" indent="0" algn="l" defTabSz="685800" rtl="0" eaLnBrk="1" fontAlgn="auto" latinLnBrk="0" hangingPunct="1">
                        <a:lnSpc>
                          <a:spcPct val="100000"/>
                        </a:lnSpc>
                        <a:spcBef>
                          <a:spcPts val="0"/>
                        </a:spcBef>
                        <a:spcAft>
                          <a:spcPts val="0"/>
                        </a:spcAft>
                        <a:buClrTx/>
                        <a:buSzTx/>
                        <a:buFontTx/>
                        <a:buNone/>
                        <a:tabLst/>
                        <a:defRPr/>
                      </a:pPr>
                      <a:r>
                        <a:rPr lang="en-US" sz="1050" baseline="0" dirty="0" smtClean="0">
                          <a:latin typeface="+mn-lt"/>
                          <a:cs typeface="Calibri" panose="020F0502020204030204" pitchFamily="34" charset="0"/>
                        </a:rPr>
                        <a:t>4. OBA didn’t find the </a:t>
                      </a:r>
                      <a:r>
                        <a:rPr lang="en-US" sz="1050" b="0" i="0" u="none" strike="noStrike" kern="1200" baseline="0" dirty="0" smtClean="0">
                          <a:solidFill>
                            <a:schemeClr val="tx1"/>
                          </a:solidFill>
                          <a:latin typeface="+mn-lt"/>
                          <a:ea typeface="+mn-ea"/>
                          <a:cs typeface="+mn-cs"/>
                        </a:rPr>
                        <a:t>grill attachment NG </a:t>
                      </a:r>
                      <a:r>
                        <a:rPr lang="en-US" sz="1050" b="0" kern="1200" baseline="0" dirty="0" smtClean="0">
                          <a:solidFill>
                            <a:schemeClr val="tx1"/>
                          </a:solidFill>
                          <a:latin typeface="+mn-lt"/>
                          <a:ea typeface="+mn-ea"/>
                          <a:cs typeface="+mn-cs"/>
                        </a:rPr>
                        <a:t> issue.</a:t>
                      </a:r>
                      <a:endParaRPr lang="en-US" sz="1050" dirty="0" smtClean="0">
                        <a:latin typeface="+mn-lt"/>
                        <a:cs typeface="Calibri" panose="020F0502020204030204" pitchFamily="34" charset="0"/>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50" dirty="0" smtClean="0">
                          <a:latin typeface="+mn-lt"/>
                          <a:cs typeface="Calibri" panose="020F0502020204030204" pitchFamily="34" charset="0"/>
                        </a:rPr>
                        <a:t>1. </a:t>
                      </a:r>
                      <a:r>
                        <a:rPr lang="en-US" sz="1050" baseline="0" dirty="0" smtClean="0">
                          <a:latin typeface="+mn-lt"/>
                          <a:cs typeface="Calibri" panose="020F0502020204030204" pitchFamily="34" charset="0"/>
                        </a:rPr>
                        <a:t>Request RD provide inspection criteria Step for grill attachment.</a:t>
                      </a:r>
                    </a:p>
                    <a:p>
                      <a:pPr marL="0" indent="0">
                        <a:buFont typeface="Wingdings" panose="05000000000000000000" pitchFamily="2" charset="2"/>
                        <a:buNone/>
                      </a:pPr>
                      <a:r>
                        <a:rPr lang="en-US" sz="1050" dirty="0" smtClean="0">
                          <a:latin typeface="+mn-lt"/>
                          <a:cs typeface="Calibri" panose="020F0502020204030204" pitchFamily="34" charset="0"/>
                        </a:rPr>
                        <a:t>2. Update NG picture to SOP for reminding</a:t>
                      </a:r>
                      <a:r>
                        <a:rPr lang="en-US" sz="1050" baseline="0" dirty="0" smtClean="0">
                          <a:latin typeface="+mn-lt"/>
                          <a:cs typeface="Calibri" panose="020F0502020204030204" pitchFamily="34" charset="0"/>
                        </a:rPr>
                        <a:t> OP at VI station to inspect </a:t>
                      </a:r>
                      <a:r>
                        <a:rPr lang="en-US" sz="1050" b="0" i="0" u="none" strike="noStrike" kern="1200" baseline="0" dirty="0" smtClean="0">
                          <a:solidFill>
                            <a:schemeClr val="tx1"/>
                          </a:solidFill>
                          <a:latin typeface="+mn-lt"/>
                          <a:ea typeface="+mn-ea"/>
                          <a:cs typeface="+mn-cs"/>
                        </a:rPr>
                        <a:t>grill fabric adhesive </a:t>
                      </a:r>
                      <a:r>
                        <a:rPr lang="en-US" sz="1050" baseline="0" dirty="0" smtClean="0">
                          <a:latin typeface="+mn-lt"/>
                          <a:cs typeface="Calibri" panose="020F0502020204030204" pitchFamily="34" charset="0"/>
                        </a:rPr>
                        <a:t>before put product into box.</a:t>
                      </a: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r>
                        <a:rPr lang="en-US" sz="1050" baseline="0" dirty="0" smtClean="0">
                          <a:latin typeface="+mn-lt"/>
                          <a:cs typeface="Calibri" panose="020F0502020204030204" pitchFamily="34" charset="0"/>
                        </a:rPr>
                        <a:t>3. Update the NG picture into IQC SIP.</a:t>
                      </a: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r>
                        <a:rPr lang="en-US" sz="1050" baseline="0" dirty="0" smtClean="0">
                          <a:latin typeface="+mn-lt"/>
                          <a:cs typeface="Calibri" panose="020F0502020204030204" pitchFamily="34" charset="0"/>
                        </a:rPr>
                        <a:t>4. Update the NG picture into the OBA SIP.</a:t>
                      </a: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r>
                        <a:rPr lang="en-US" sz="1050" baseline="0" dirty="0" smtClean="0">
                          <a:latin typeface="+mn-lt"/>
                          <a:cs typeface="Calibri" panose="020F0502020204030204" pitchFamily="34" charset="0"/>
                        </a:rPr>
                        <a:t>5. </a:t>
                      </a:r>
                      <a:r>
                        <a:rPr lang="en-US" altLang="zh-TW" sz="1050" kern="0" dirty="0" smtClean="0">
                          <a:latin typeface="+mn-lt"/>
                          <a:cs typeface="Calibri" pitchFamily="34" charset="0"/>
                        </a:rPr>
                        <a:t>FXN SQE informs</a:t>
                      </a:r>
                      <a:r>
                        <a:rPr lang="en-US" altLang="zh-TW" sz="1050" kern="0" baseline="0" dirty="0" smtClean="0">
                          <a:latin typeface="+mn-lt"/>
                          <a:cs typeface="Calibri" pitchFamily="34" charset="0"/>
                        </a:rPr>
                        <a:t> with</a:t>
                      </a:r>
                      <a:r>
                        <a:rPr lang="en-US" altLang="zh-TW" sz="1050" kern="0" dirty="0" smtClean="0">
                          <a:latin typeface="+mn-lt"/>
                          <a:cs typeface="Calibri" pitchFamily="34" charset="0"/>
                        </a:rPr>
                        <a:t> vendor to</a:t>
                      </a:r>
                      <a:r>
                        <a:rPr lang="en-US" altLang="zh-TW" sz="1050" kern="0" baseline="0" dirty="0" smtClean="0">
                          <a:latin typeface="+mn-lt"/>
                          <a:cs typeface="Calibri" pitchFamily="34" charset="0"/>
                        </a:rPr>
                        <a:t> improve </a:t>
                      </a:r>
                      <a:r>
                        <a:rPr lang="en-US" altLang="zh-TW" sz="1050" kern="0" dirty="0" smtClean="0">
                          <a:latin typeface="+mn-lt"/>
                          <a:cs typeface="Calibri" pitchFamily="34" charset="0"/>
                        </a:rPr>
                        <a:t>this</a:t>
                      </a:r>
                      <a:r>
                        <a:rPr lang="en-US" altLang="zh-TW" sz="1050" kern="0" baseline="0" dirty="0" smtClean="0">
                          <a:latin typeface="+mn-lt"/>
                          <a:cs typeface="Calibri" pitchFamily="34" charset="0"/>
                        </a:rPr>
                        <a:t> issue and give 8D report.</a:t>
                      </a:r>
                      <a:endParaRPr lang="en-US" sz="1050" baseline="0" dirty="0" smtClean="0">
                        <a:latin typeface="+mn-lt"/>
                        <a:cs typeface="Calibri" panose="020F0502020204030204" pitchFamily="34" charset="0"/>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l" defTabSz="762000" rtl="0" eaLnBrk="1" fontAlgn="base" latinLnBrk="0" hangingPunct="1">
                        <a:lnSpc>
                          <a:spcPct val="90000"/>
                        </a:lnSpc>
                        <a:spcBef>
                          <a:spcPct val="20000"/>
                        </a:spcBef>
                        <a:spcAft>
                          <a:spcPct val="0"/>
                        </a:spcAft>
                        <a:buClrTx/>
                        <a:buSzTx/>
                        <a:buFontTx/>
                        <a:buNone/>
                        <a:tabLst/>
                        <a:defRPr/>
                      </a:pPr>
                      <a:r>
                        <a:rPr kumimoji="0" lang="en-US" altLang="zh-TW" sz="105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rPr>
                        <a:t>RD: Jim</a:t>
                      </a: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defRPr/>
                      </a:pPr>
                      <a:endParaRPr kumimoji="0" lang="en-US" altLang="zh-TW" sz="105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defRPr/>
                      </a:pPr>
                      <a:endParaRPr kumimoji="0" lang="en-US" altLang="zh-TW" sz="105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defRPr/>
                      </a:pPr>
                      <a:r>
                        <a:rPr kumimoji="0" lang="en-US" altLang="zh-TW" sz="105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rPr>
                        <a:t>IE: </a:t>
                      </a:r>
                      <a:r>
                        <a:rPr kumimoji="0" lang="en-US" altLang="zh-TW" sz="1050" b="0" i="0" u="none" strike="noStrike" kern="1200" cap="none" spc="0" normalizeH="0" baseline="0" noProof="0" dirty="0" err="1" smtClean="0">
                          <a:ln>
                            <a:noFill/>
                          </a:ln>
                          <a:solidFill>
                            <a:prstClr val="black"/>
                          </a:solidFill>
                          <a:effectLst/>
                          <a:uLnTx/>
                          <a:uFillTx/>
                          <a:latin typeface="+mn-lt"/>
                          <a:ea typeface="新細明體" charset="-120"/>
                          <a:cs typeface="Times New Roman" pitchFamily="18" charset="0"/>
                        </a:rPr>
                        <a:t>Linh</a:t>
                      </a:r>
                      <a:endParaRPr kumimoji="0" lang="en-US" altLang="zh-TW" sz="105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defRPr/>
                      </a:pPr>
                      <a:endParaRPr kumimoji="0" lang="en-US" altLang="zh-TW" sz="105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defRPr/>
                      </a:pPr>
                      <a:endParaRPr kumimoji="0" lang="en-US" altLang="zh-TW" sz="105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defRPr/>
                      </a:pPr>
                      <a:endParaRPr kumimoji="0" lang="en-US" altLang="zh-TW" sz="105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defRPr/>
                      </a:pPr>
                      <a:endParaRPr kumimoji="0" lang="en-US" altLang="zh-TW" sz="105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defRPr/>
                      </a:pPr>
                      <a:endParaRPr kumimoji="0" lang="en-US" altLang="zh-TW" sz="105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defRPr/>
                      </a:pPr>
                      <a:r>
                        <a:rPr kumimoji="0" lang="en-US" altLang="zh-TW" sz="105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rPr>
                        <a:t>SQE: Tuan</a:t>
                      </a:r>
                    </a:p>
                    <a:p>
                      <a:pPr marL="533400" marR="0" lvl="0" indent="-533400" algn="l" defTabSz="762000" rtl="0" eaLnBrk="1" fontAlgn="base" latinLnBrk="0" hangingPunct="1">
                        <a:lnSpc>
                          <a:spcPct val="90000"/>
                        </a:lnSpc>
                        <a:spcBef>
                          <a:spcPct val="20000"/>
                        </a:spcBef>
                        <a:spcAft>
                          <a:spcPct val="0"/>
                        </a:spcAft>
                        <a:buClrTx/>
                        <a:buSzTx/>
                        <a:buFontTx/>
                        <a:buNone/>
                        <a:tabLst/>
                        <a:defRPr/>
                      </a:pPr>
                      <a:endParaRPr kumimoji="0" lang="en-US" altLang="zh-TW" sz="105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defRPr/>
                      </a:pPr>
                      <a:r>
                        <a:rPr kumimoji="0" lang="en-US" altLang="zh-TW" sz="105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rPr>
                        <a:t>PQE: Robert</a:t>
                      </a:r>
                    </a:p>
                    <a:p>
                      <a:pPr marL="533400" marR="0" lvl="0" indent="-533400" algn="l" defTabSz="762000" rtl="0" eaLnBrk="1" fontAlgn="base" latinLnBrk="0" hangingPunct="1">
                        <a:lnSpc>
                          <a:spcPct val="90000"/>
                        </a:lnSpc>
                        <a:spcBef>
                          <a:spcPct val="20000"/>
                        </a:spcBef>
                        <a:spcAft>
                          <a:spcPct val="0"/>
                        </a:spcAft>
                        <a:buClrTx/>
                        <a:buSzTx/>
                        <a:buFontTx/>
                        <a:buNone/>
                        <a:tabLst/>
                        <a:defRPr/>
                      </a:pPr>
                      <a:endParaRPr kumimoji="0" lang="en-US" altLang="zh-TW" sz="105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defRPr/>
                      </a:pPr>
                      <a:endParaRPr kumimoji="0" lang="en-US" altLang="zh-TW" sz="105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defRPr/>
                      </a:pPr>
                      <a:endParaRPr kumimoji="0" lang="en-US" altLang="zh-TW" sz="105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defRPr/>
                      </a:pPr>
                      <a:endParaRPr kumimoji="0" lang="en-US" altLang="zh-TW" sz="105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defRPr/>
                      </a:pPr>
                      <a:r>
                        <a:rPr kumimoji="0" lang="en-US" altLang="zh-TW" sz="105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rPr>
                        <a:t>SQE: Tuan</a:t>
                      </a:r>
                    </a:p>
                    <a:p>
                      <a:pPr marL="533400" marR="0" lvl="0" indent="-533400" algn="l" defTabSz="762000" rtl="0" eaLnBrk="1" fontAlgn="base" latinLnBrk="0" hangingPunct="1">
                        <a:lnSpc>
                          <a:spcPct val="90000"/>
                        </a:lnSpc>
                        <a:spcBef>
                          <a:spcPct val="20000"/>
                        </a:spcBef>
                        <a:spcAft>
                          <a:spcPct val="0"/>
                        </a:spcAft>
                        <a:buClrTx/>
                        <a:buSzTx/>
                        <a:buFontTx/>
                        <a:buNone/>
                        <a:tabLst/>
                        <a:defRPr/>
                      </a:pPr>
                      <a:endParaRPr kumimoji="0" lang="en-US" altLang="zh-TW" sz="105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endParaRPr>
                    </a:p>
                  </a:txBody>
                  <a:tcPr marL="20638" marR="20638" marT="1905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rPr>
                        <a:t>11/30</a:t>
                      </a: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rPr>
                        <a:t>Done</a:t>
                      </a: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rPr>
                        <a:t>Done</a:t>
                      </a: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rPr>
                        <a:t>Done</a:t>
                      </a: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rPr>
                        <a:t>11/30</a:t>
                      </a:r>
                    </a:p>
                  </a:txBody>
                  <a:tcPr marL="20638" marR="20638" marT="1905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cap="none" normalizeH="0" baseline="0" dirty="0" smtClean="0">
                        <a:ln>
                          <a:noFill/>
                        </a:ln>
                        <a:solidFill>
                          <a:srgbClr val="0000CC"/>
                        </a:solidFill>
                        <a:effectLst/>
                        <a:latin typeface="+mn-lt"/>
                        <a:ea typeface="新細明體" charset="-120"/>
                        <a:cs typeface="Arial" pitchFamily="34" charset="0"/>
                      </a:endParaRP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 name="Rectangle 2"/>
          <p:cNvSpPr/>
          <p:nvPr/>
        </p:nvSpPr>
        <p:spPr bwMode="auto">
          <a:xfrm>
            <a:off x="-1" y="117387"/>
            <a:ext cx="3759431" cy="326881"/>
          </a:xfrm>
          <a:prstGeom prst="rect">
            <a:avLst/>
          </a:prstGeom>
          <a:no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en-US" sz="2000" b="1" dirty="0" smtClean="0">
                <a:solidFill>
                  <a:srgbClr val="0000FF"/>
                </a:solidFill>
                <a:latin typeface="Calibri" pitchFamily="34" charset="0"/>
                <a:ea typeface="標楷體" pitchFamily="65" charset="-120"/>
              </a:rPr>
              <a:t>5. </a:t>
            </a:r>
            <a:r>
              <a:rPr lang="en-US" sz="2000" b="1" dirty="0">
                <a:solidFill>
                  <a:srgbClr val="0000FF"/>
                </a:solidFill>
              </a:rPr>
              <a:t>Grill attachment NG</a:t>
            </a:r>
          </a:p>
        </p:txBody>
      </p:sp>
      <p:pic>
        <p:nvPicPr>
          <p:cNvPr id="4" name="Picture 3"/>
          <p:cNvPicPr>
            <a:picLocks noChangeAspect="1"/>
          </p:cNvPicPr>
          <p:nvPr/>
        </p:nvPicPr>
        <p:blipFill>
          <a:blip r:embed="rId3"/>
          <a:stretch>
            <a:fillRect/>
          </a:stretch>
        </p:blipFill>
        <p:spPr>
          <a:xfrm>
            <a:off x="138856" y="2740539"/>
            <a:ext cx="1309053" cy="1530985"/>
          </a:xfrm>
          <a:prstGeom prst="rect">
            <a:avLst/>
          </a:prstGeom>
        </p:spPr>
      </p:pic>
      <p:sp>
        <p:nvSpPr>
          <p:cNvPr id="10" name="Oval 9"/>
          <p:cNvSpPr/>
          <p:nvPr/>
        </p:nvSpPr>
        <p:spPr>
          <a:xfrm>
            <a:off x="8572600" y="2705478"/>
            <a:ext cx="343117" cy="32273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graphicFrame>
        <p:nvGraphicFramePr>
          <p:cNvPr id="12" name="Object 11"/>
          <p:cNvGraphicFramePr>
            <a:graphicFrameLocks noChangeAspect="1"/>
          </p:cNvGraphicFramePr>
          <p:nvPr>
            <p:extLst>
              <p:ext uri="{D42A27DB-BD31-4B8C-83A1-F6EECF244321}">
                <p14:modId xmlns:p14="http://schemas.microsoft.com/office/powerpoint/2010/main" val="3443284018"/>
              </p:ext>
            </p:extLst>
          </p:nvPr>
        </p:nvGraphicFramePr>
        <p:xfrm>
          <a:off x="4890029" y="1696352"/>
          <a:ext cx="914400" cy="771525"/>
        </p:xfrm>
        <a:graphic>
          <a:graphicData uri="http://schemas.openxmlformats.org/presentationml/2006/ole">
            <mc:AlternateContent xmlns:mc="http://schemas.openxmlformats.org/markup-compatibility/2006">
              <mc:Choice xmlns:v="urn:schemas-microsoft-com:vml" Requires="v">
                <p:oleObj spid="_x0000_s6381" name="Acrobat Document" showAsIcon="1" r:id="rId4" imgW="914400" imgH="771480" progId="AcroExch.Document.11">
                  <p:embed/>
                </p:oleObj>
              </mc:Choice>
              <mc:Fallback>
                <p:oleObj name="Acrobat Document" showAsIcon="1" r:id="rId4" imgW="914400" imgH="771480" progId="AcroExch.Document.11">
                  <p:embed/>
                  <p:pic>
                    <p:nvPicPr>
                      <p:cNvPr id="5" name="Object 4"/>
                      <p:cNvPicPr/>
                      <p:nvPr/>
                    </p:nvPicPr>
                    <p:blipFill>
                      <a:blip r:embed="rId5"/>
                      <a:stretch>
                        <a:fillRect/>
                      </a:stretch>
                    </p:blipFill>
                    <p:spPr>
                      <a:xfrm>
                        <a:off x="4890029" y="1696352"/>
                        <a:ext cx="914400" cy="771525"/>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4189030482"/>
              </p:ext>
            </p:extLst>
          </p:nvPr>
        </p:nvGraphicFramePr>
        <p:xfrm>
          <a:off x="4764540" y="2929474"/>
          <a:ext cx="914400" cy="771525"/>
        </p:xfrm>
        <a:graphic>
          <a:graphicData uri="http://schemas.openxmlformats.org/presentationml/2006/ole">
            <mc:AlternateContent xmlns:mc="http://schemas.openxmlformats.org/markup-compatibility/2006">
              <mc:Choice xmlns:v="urn:schemas-microsoft-com:vml" Requires="v">
                <p:oleObj spid="_x0000_s6382" name="Acrobat Document" showAsIcon="1" r:id="rId6" imgW="914400" imgH="771480" progId="AcroExch.Document.11">
                  <p:embed/>
                </p:oleObj>
              </mc:Choice>
              <mc:Fallback>
                <p:oleObj name="Acrobat Document" showAsIcon="1" r:id="rId6" imgW="914400" imgH="771480" progId="AcroExch.Document.11">
                  <p:embed/>
                  <p:pic>
                    <p:nvPicPr>
                      <p:cNvPr id="11" name="Object 10"/>
                      <p:cNvPicPr/>
                      <p:nvPr/>
                    </p:nvPicPr>
                    <p:blipFill>
                      <a:blip r:embed="rId7"/>
                      <a:stretch>
                        <a:fillRect/>
                      </a:stretch>
                    </p:blipFill>
                    <p:spPr>
                      <a:xfrm>
                        <a:off x="4764540" y="2929474"/>
                        <a:ext cx="914400" cy="771525"/>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504101798"/>
              </p:ext>
            </p:extLst>
          </p:nvPr>
        </p:nvGraphicFramePr>
        <p:xfrm>
          <a:off x="6252523" y="1974117"/>
          <a:ext cx="914400" cy="771525"/>
        </p:xfrm>
        <a:graphic>
          <a:graphicData uri="http://schemas.openxmlformats.org/presentationml/2006/ole">
            <mc:AlternateContent xmlns:mc="http://schemas.openxmlformats.org/markup-compatibility/2006">
              <mc:Choice xmlns:v="urn:schemas-microsoft-com:vml" Requires="v">
                <p:oleObj spid="_x0000_s6383" name="Acrobat Document" showAsIcon="1" r:id="rId8" imgW="914400" imgH="771480" progId="AcroExch.Document.11">
                  <p:embed/>
                </p:oleObj>
              </mc:Choice>
              <mc:Fallback>
                <p:oleObj name="Acrobat Document" showAsIcon="1" r:id="rId8" imgW="914400" imgH="771480" progId="AcroExch.Document.11">
                  <p:embed/>
                  <p:pic>
                    <p:nvPicPr>
                      <p:cNvPr id="12" name="Object 11"/>
                      <p:cNvPicPr/>
                      <p:nvPr/>
                    </p:nvPicPr>
                    <p:blipFill>
                      <a:blip r:embed="rId9"/>
                      <a:stretch>
                        <a:fillRect/>
                      </a:stretch>
                    </p:blipFill>
                    <p:spPr>
                      <a:xfrm>
                        <a:off x="6252523" y="1974117"/>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3834074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p:cNvGraphicFramePr>
          <p:nvPr>
            <p:extLst>
              <p:ext uri="{D42A27DB-BD31-4B8C-83A1-F6EECF244321}">
                <p14:modId xmlns:p14="http://schemas.microsoft.com/office/powerpoint/2010/main" val="2415448428"/>
              </p:ext>
            </p:extLst>
          </p:nvPr>
        </p:nvGraphicFramePr>
        <p:xfrm>
          <a:off x="123535" y="468996"/>
          <a:ext cx="9030074" cy="4262577"/>
        </p:xfrm>
        <a:graphic>
          <a:graphicData uri="http://schemas.openxmlformats.org/drawingml/2006/table">
            <a:tbl>
              <a:tblPr/>
              <a:tblGrid>
                <a:gridCol w="1502064">
                  <a:extLst>
                    <a:ext uri="{9D8B030D-6E8A-4147-A177-3AD203B41FA5}">
                      <a16:colId xmlns:a16="http://schemas.microsoft.com/office/drawing/2014/main" val="20000"/>
                    </a:ext>
                  </a:extLst>
                </a:gridCol>
                <a:gridCol w="2468880">
                  <a:extLst>
                    <a:ext uri="{9D8B030D-6E8A-4147-A177-3AD203B41FA5}">
                      <a16:colId xmlns:a16="http://schemas.microsoft.com/office/drawing/2014/main" val="20001"/>
                    </a:ext>
                  </a:extLst>
                </a:gridCol>
                <a:gridCol w="3244981">
                  <a:extLst>
                    <a:ext uri="{9D8B030D-6E8A-4147-A177-3AD203B41FA5}">
                      <a16:colId xmlns:a16="http://schemas.microsoft.com/office/drawing/2014/main" val="20002"/>
                    </a:ext>
                  </a:extLst>
                </a:gridCol>
                <a:gridCol w="650874">
                  <a:extLst>
                    <a:ext uri="{9D8B030D-6E8A-4147-A177-3AD203B41FA5}">
                      <a16:colId xmlns:a16="http://schemas.microsoft.com/office/drawing/2014/main" val="20003"/>
                    </a:ext>
                  </a:extLst>
                </a:gridCol>
                <a:gridCol w="637390">
                  <a:extLst>
                    <a:ext uri="{9D8B030D-6E8A-4147-A177-3AD203B41FA5}">
                      <a16:colId xmlns:a16="http://schemas.microsoft.com/office/drawing/2014/main" val="20004"/>
                    </a:ext>
                  </a:extLst>
                </a:gridCol>
                <a:gridCol w="525885">
                  <a:extLst>
                    <a:ext uri="{9D8B030D-6E8A-4147-A177-3AD203B41FA5}">
                      <a16:colId xmlns:a16="http://schemas.microsoft.com/office/drawing/2014/main" val="20005"/>
                    </a:ext>
                  </a:extLst>
                </a:gridCol>
              </a:tblGrid>
              <a:tr h="233949">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Issue Description</a:t>
                      </a:r>
                    </a:p>
                  </a:txBody>
                  <a:tcPr marL="20638" marR="20638" marT="19050" marB="1905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Root Cause </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Actions</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Owner</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Due Date</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Status</a:t>
                      </a: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28628">
                <a:tc>
                  <a:txBody>
                    <a:bodyPr/>
                    <a:lstStyle/>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mn-lt"/>
                          <a:ea typeface="+mn-ea"/>
                          <a:cs typeface="+mn-cs"/>
                        </a:rPr>
                        <a:t>Symptom: Side deco plate poor attachment </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altLang="zh-TW" sz="1000" b="1" kern="1200" dirty="0" smtClean="0">
                          <a:solidFill>
                            <a:schemeClr val="tx1"/>
                          </a:solidFill>
                          <a:latin typeface="+mn-lt"/>
                          <a:ea typeface="+mn-ea"/>
                          <a:cs typeface="+mn-cs"/>
                        </a:rPr>
                        <a:t>Type</a:t>
                      </a:r>
                      <a:r>
                        <a:rPr lang="en-US" sz="1000" b="1" kern="1200" dirty="0" smtClean="0">
                          <a:solidFill>
                            <a:schemeClr val="tx1"/>
                          </a:solidFill>
                          <a:latin typeface="+mn-lt"/>
                          <a:ea typeface="+mn-ea"/>
                          <a:cs typeface="+mn-cs"/>
                        </a:rPr>
                        <a:t>: Minor</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mn-lt"/>
                          <a:ea typeface="+mn-ea"/>
                          <a:cs typeface="+mn-cs"/>
                        </a:rPr>
                        <a:t>Defect </a:t>
                      </a:r>
                      <a:r>
                        <a:rPr lang="en-US" sz="1000" b="1" kern="1200" dirty="0" err="1" smtClean="0">
                          <a:solidFill>
                            <a:schemeClr val="tx1"/>
                          </a:solidFill>
                          <a:latin typeface="+mn-lt"/>
                          <a:ea typeface="+mn-ea"/>
                          <a:cs typeface="+mn-cs"/>
                        </a:rPr>
                        <a:t>Q’ty</a:t>
                      </a:r>
                      <a:r>
                        <a:rPr lang="en-US" sz="1000" b="1" kern="1200" dirty="0" smtClean="0">
                          <a:solidFill>
                            <a:schemeClr val="tx1"/>
                          </a:solidFill>
                          <a:latin typeface="+mn-lt"/>
                          <a:ea typeface="+mn-ea"/>
                          <a:cs typeface="+mn-cs"/>
                        </a:rPr>
                        <a:t>:  Not counted</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mn-lt"/>
                          <a:ea typeface="+mn-ea"/>
                          <a:cs typeface="+mn-cs"/>
                        </a:rPr>
                        <a:t>Defect rate: about 10%</a:t>
                      </a:r>
                      <a:endParaRPr lang="en-US" sz="1100" b="1" kern="1200" dirty="0" smtClean="0">
                        <a:solidFill>
                          <a:srgbClr val="FF0000"/>
                        </a:solidFill>
                        <a:latin typeface="+mn-lt"/>
                        <a:ea typeface="標楷體" pitchFamily="65" charset="-120"/>
                        <a:cs typeface="+mn-cs"/>
                      </a:endParaRPr>
                    </a:p>
                  </a:txBody>
                  <a:tcPr marR="20638" marT="91440" marB="190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050" b="1" dirty="0" smtClean="0">
                          <a:latin typeface="+mn-lt"/>
                          <a:cs typeface="Calibri" panose="020F0502020204030204" pitchFamily="34" charset="0"/>
                        </a:rPr>
                        <a:t>Design issue.</a:t>
                      </a:r>
                    </a:p>
                    <a:p>
                      <a:endParaRPr lang="en-US" sz="1050" dirty="0" smtClean="0">
                        <a:latin typeface="+mn-lt"/>
                        <a:cs typeface="Calibri" panose="020F0502020204030204" pitchFamily="34" charset="0"/>
                      </a:endParaRPr>
                    </a:p>
                    <a:p>
                      <a:r>
                        <a:rPr lang="en-US" sz="1050" dirty="0" smtClean="0">
                          <a:latin typeface="+mn-lt"/>
                          <a:cs typeface="Calibri" panose="020F0502020204030204" pitchFamily="34" charset="0"/>
                        </a:rPr>
                        <a:t>This design issue</a:t>
                      </a:r>
                      <a:r>
                        <a:rPr lang="en-US" sz="1050" baseline="0" dirty="0" smtClean="0">
                          <a:latin typeface="+mn-lt"/>
                          <a:cs typeface="Calibri" panose="020F0502020204030204" pitchFamily="34" charset="0"/>
                        </a:rPr>
                        <a:t> had inform to ALT customer from NPI 07-Oct-2021. The g</a:t>
                      </a:r>
                      <a:r>
                        <a:rPr lang="en-US" sz="1050" dirty="0" smtClean="0">
                          <a:latin typeface="+mn-lt"/>
                          <a:cs typeface="Calibri" panose="020F0502020204030204" pitchFamily="34" charset="0"/>
                        </a:rPr>
                        <a:t>ap between I/O port and bottom cover; bottom cover and top cover/ deco side is over spec.</a:t>
                      </a:r>
                    </a:p>
                    <a:p>
                      <a:endParaRPr lang="en-US" sz="1050" dirty="0" smtClean="0">
                        <a:latin typeface="+mn-lt"/>
                        <a:cs typeface="Calibri" panose="020F0502020204030204" pitchFamily="34" charset="0"/>
                      </a:endParaRPr>
                    </a:p>
                    <a:p>
                      <a:r>
                        <a:rPr lang="en-US" sz="1050" dirty="0" smtClean="0">
                          <a:solidFill>
                            <a:srgbClr val="0000FF"/>
                          </a:solidFill>
                          <a:latin typeface="+mn-lt"/>
                          <a:cs typeface="Calibri" panose="020F0502020204030204" pitchFamily="34" charset="0"/>
                        </a:rPr>
                        <a:t>Gap spec. is 0.5mm.</a:t>
                      </a:r>
                    </a:p>
                    <a:p>
                      <a:r>
                        <a:rPr lang="en-US" sz="1050" baseline="0" dirty="0" smtClean="0">
                          <a:solidFill>
                            <a:srgbClr val="FF0000"/>
                          </a:solidFill>
                          <a:latin typeface="+mn-lt"/>
                          <a:cs typeface="Calibri" panose="020F0502020204030204" pitchFamily="34" charset="0"/>
                        </a:rPr>
                        <a:t>Actually gap between 0.6mm to 0.9mm.</a:t>
                      </a:r>
                      <a:endParaRPr lang="en-US" sz="1050" dirty="0" smtClean="0">
                        <a:solidFill>
                          <a:srgbClr val="FF0000"/>
                        </a:solidFill>
                        <a:latin typeface="+mn-lt"/>
                        <a:cs typeface="Calibri" panose="020F0502020204030204" pitchFamily="34" charset="0"/>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0">
                        <a:buFontTx/>
                        <a:buNone/>
                      </a:pPr>
                      <a:r>
                        <a:rPr lang="en-US" sz="1050" dirty="0" smtClean="0">
                          <a:latin typeface="+mn-lt"/>
                          <a:cs typeface="Calibri" panose="020F0502020204030204" pitchFamily="34" charset="0"/>
                        </a:rPr>
                        <a:t>1. On 07-Oct-2021, FXN had highlighted this gap issue to ALT, and w</a:t>
                      </a:r>
                      <a:r>
                        <a:rPr lang="en-US" sz="1050" baseline="0" dirty="0" smtClean="0">
                          <a:latin typeface="+mn-lt"/>
                          <a:cs typeface="Calibri" panose="020F0502020204030204" pitchFamily="34" charset="0"/>
                        </a:rPr>
                        <a:t>aiting ALT feedback.</a:t>
                      </a:r>
                    </a:p>
                    <a:p>
                      <a:pPr marL="228600" indent="-228600">
                        <a:buFontTx/>
                        <a:buAutoNum type="arabicPeriod"/>
                      </a:pPr>
                      <a:endParaRPr lang="en-US" sz="1050" dirty="0" smtClean="0">
                        <a:latin typeface="+mn-lt"/>
                        <a:cs typeface="Calibri" panose="020F0502020204030204" pitchFamily="34" charset="0"/>
                      </a:endParaRPr>
                    </a:p>
                    <a:p>
                      <a:pPr marL="0" indent="0">
                        <a:buFontTx/>
                        <a:buNone/>
                      </a:pPr>
                      <a:r>
                        <a:rPr lang="en-US" sz="1050" dirty="0" smtClean="0">
                          <a:latin typeface="+mn-lt"/>
                          <a:cs typeface="Calibri" panose="020F0502020204030204" pitchFamily="34" charset="0"/>
                        </a:rPr>
                        <a:t>2. Co-work</a:t>
                      </a:r>
                      <a:r>
                        <a:rPr lang="en-US" sz="1050" baseline="0" dirty="0" smtClean="0">
                          <a:latin typeface="+mn-lt"/>
                          <a:cs typeface="Calibri" panose="020F0502020204030204" pitchFamily="34" charset="0"/>
                        </a:rPr>
                        <a:t> with RD for update new visual inspection criteria for the GAP &amp; STEP.</a:t>
                      </a: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rPr>
                        <a:t>RD: Jim </a:t>
                      </a: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rPr>
                        <a:t>RD: Jim</a:t>
                      </a:r>
                    </a:p>
                  </a:txBody>
                  <a:tcPr marL="20638" marR="20638" marT="1905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ctr" defTabSz="762000" rtl="0" eaLnBrk="1" fontAlgn="base" latinLnBrk="0" hangingPunct="1">
                        <a:lnSpc>
                          <a:spcPct val="90000"/>
                        </a:lnSpc>
                        <a:spcBef>
                          <a:spcPct val="20000"/>
                        </a:spcBef>
                        <a:spcAft>
                          <a:spcPct val="0"/>
                        </a:spcAft>
                        <a:buClrTx/>
                        <a:buSzTx/>
                        <a:buFontTx/>
                        <a:buNone/>
                        <a:tabLst/>
                      </a:pPr>
                      <a:r>
                        <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rPr>
                        <a:t>TBD</a:t>
                      </a:r>
                    </a:p>
                    <a:p>
                      <a:pPr marL="533400" marR="0" lvl="0" indent="-533400" algn="ctr"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ctr" defTabSz="762000" rtl="0" eaLnBrk="1" fontAlgn="base" latinLnBrk="0" hangingPunct="1">
                        <a:lnSpc>
                          <a:spcPct val="90000"/>
                        </a:lnSpc>
                        <a:spcBef>
                          <a:spcPct val="20000"/>
                        </a:spcBef>
                        <a:spcAft>
                          <a:spcPct val="0"/>
                        </a:spcAft>
                        <a:buClrTx/>
                        <a:buSzTx/>
                        <a:buFontTx/>
                        <a:buNone/>
                        <a:tabLst/>
                      </a:pPr>
                      <a:endPar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ctr" defTabSz="762000" rtl="0" eaLnBrk="1" fontAlgn="base" latinLnBrk="0" hangingPunct="1">
                        <a:lnSpc>
                          <a:spcPct val="90000"/>
                        </a:lnSpc>
                        <a:spcBef>
                          <a:spcPct val="20000"/>
                        </a:spcBef>
                        <a:spcAft>
                          <a:spcPct val="0"/>
                        </a:spcAft>
                        <a:buClrTx/>
                        <a:buSzTx/>
                        <a:buFontTx/>
                        <a:buNone/>
                        <a:tabLst/>
                      </a:pPr>
                      <a:r>
                        <a:rPr kumimoji="0" lang="en-US" altLang="zh-TW" sz="1050" b="0" i="0" u="none" strike="noStrike" kern="1200" cap="none" normalizeH="0" baseline="0" dirty="0" smtClean="0">
                          <a:ln>
                            <a:noFill/>
                          </a:ln>
                          <a:solidFill>
                            <a:schemeClr val="tx1"/>
                          </a:solidFill>
                          <a:effectLst/>
                          <a:latin typeface="+mn-lt"/>
                          <a:ea typeface="新細明體" charset="-120"/>
                          <a:cs typeface="Times New Roman" pitchFamily="18" charset="0"/>
                        </a:rPr>
                        <a:t>11/30</a:t>
                      </a:r>
                    </a:p>
                  </a:txBody>
                  <a:tcPr marL="20638" marR="20638" marT="1905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cap="none" normalizeH="0" baseline="0" dirty="0" smtClean="0">
                        <a:ln>
                          <a:noFill/>
                        </a:ln>
                        <a:solidFill>
                          <a:srgbClr val="0000CC"/>
                        </a:solidFill>
                        <a:effectLst/>
                        <a:latin typeface="+mn-lt"/>
                        <a:ea typeface="新細明體" charset="-120"/>
                        <a:cs typeface="Arial" pitchFamily="34" charset="0"/>
                      </a:endParaRP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 name="Rectangle 2"/>
          <p:cNvSpPr/>
          <p:nvPr/>
        </p:nvSpPr>
        <p:spPr bwMode="auto">
          <a:xfrm>
            <a:off x="72735" y="97067"/>
            <a:ext cx="5159223" cy="326881"/>
          </a:xfrm>
          <a:prstGeom prst="rect">
            <a:avLst/>
          </a:prstGeom>
          <a:no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en-US" sz="2000" b="1" dirty="0" smtClean="0">
                <a:solidFill>
                  <a:srgbClr val="0000FF"/>
                </a:solidFill>
                <a:latin typeface="Calibri" pitchFamily="34" charset="0"/>
                <a:ea typeface="標楷體" pitchFamily="65" charset="-120"/>
              </a:rPr>
              <a:t>6. </a:t>
            </a:r>
            <a:r>
              <a:rPr lang="en-US" altLang="zh-TW" sz="2000" b="1" dirty="0">
                <a:solidFill>
                  <a:srgbClr val="0000FF"/>
                </a:solidFill>
                <a:latin typeface="Calibri" pitchFamily="34" charset="0"/>
                <a:ea typeface="標楷體" pitchFamily="65" charset="-120"/>
              </a:rPr>
              <a:t>Side deco plate poor attachment</a:t>
            </a:r>
            <a:endParaRPr kumimoji="1" lang="en-US" sz="2000" i="0" u="none" strike="noStrike" cap="none" normalizeH="0" baseline="0" dirty="0" smtClean="0">
              <a:ln>
                <a:noFill/>
              </a:ln>
              <a:solidFill>
                <a:schemeClr val="tx1"/>
              </a:solidFill>
              <a:effectLst/>
              <a:latin typeface="Arial" pitchFamily="34" charset="0"/>
              <a:ea typeface="新細明體" pitchFamily="18" charset="-120"/>
              <a:cs typeface="Arial" pitchFamily="34" charset="0"/>
            </a:endParaRPr>
          </a:p>
        </p:txBody>
      </p:sp>
      <p:sp>
        <p:nvSpPr>
          <p:cNvPr id="8" name="Oval 7"/>
          <p:cNvSpPr/>
          <p:nvPr/>
        </p:nvSpPr>
        <p:spPr>
          <a:xfrm>
            <a:off x="8623400" y="2525731"/>
            <a:ext cx="343117" cy="32273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pic>
        <p:nvPicPr>
          <p:cNvPr id="6" name="Picture 5"/>
          <p:cNvPicPr>
            <a:picLocks noChangeAspect="1"/>
          </p:cNvPicPr>
          <p:nvPr/>
        </p:nvPicPr>
        <p:blipFill>
          <a:blip r:embed="rId3"/>
          <a:stretch>
            <a:fillRect/>
          </a:stretch>
        </p:blipFill>
        <p:spPr>
          <a:xfrm>
            <a:off x="166705" y="2600284"/>
            <a:ext cx="1369985" cy="992188"/>
          </a:xfrm>
          <a:prstGeom prst="rect">
            <a:avLst/>
          </a:prstGeom>
        </p:spPr>
      </p:pic>
      <p:grpSp>
        <p:nvGrpSpPr>
          <p:cNvPr id="11" name="Group 10"/>
          <p:cNvGrpSpPr/>
          <p:nvPr/>
        </p:nvGrpSpPr>
        <p:grpSpPr>
          <a:xfrm>
            <a:off x="1762279" y="3475866"/>
            <a:ext cx="2128964" cy="937487"/>
            <a:chOff x="1752754" y="2528457"/>
            <a:chExt cx="2128964" cy="937487"/>
          </a:xfrm>
        </p:grpSpPr>
        <p:pic>
          <p:nvPicPr>
            <p:cNvPr id="4" name="Picture 3"/>
            <p:cNvPicPr>
              <a:picLocks noChangeAspect="1"/>
            </p:cNvPicPr>
            <p:nvPr/>
          </p:nvPicPr>
          <p:blipFill>
            <a:blip r:embed="rId4"/>
            <a:stretch>
              <a:fillRect/>
            </a:stretch>
          </p:blipFill>
          <p:spPr>
            <a:xfrm>
              <a:off x="1752754" y="2528457"/>
              <a:ext cx="2128964" cy="937487"/>
            </a:xfrm>
            <a:prstGeom prst="rect">
              <a:avLst/>
            </a:prstGeom>
          </p:spPr>
        </p:pic>
        <p:sp>
          <p:nvSpPr>
            <p:cNvPr id="5" name="TextBox 4"/>
            <p:cNvSpPr txBox="1"/>
            <p:nvPr/>
          </p:nvSpPr>
          <p:spPr>
            <a:xfrm>
              <a:off x="2159287" y="2997200"/>
              <a:ext cx="1461695" cy="300082"/>
            </a:xfrm>
            <a:prstGeom prst="rect">
              <a:avLst/>
            </a:prstGeom>
            <a:noFill/>
          </p:spPr>
          <p:txBody>
            <a:bodyPr wrap="square" rtlCol="0">
              <a:spAutoFit/>
            </a:bodyPr>
            <a:lstStyle/>
            <a:p>
              <a:r>
                <a:rPr lang="en-US" dirty="0" smtClean="0">
                  <a:solidFill>
                    <a:srgbClr val="FF0000"/>
                  </a:solidFill>
                </a:rPr>
                <a:t>GAP: over 0.6mm</a:t>
              </a:r>
              <a:endParaRPr lang="en-US" dirty="0">
                <a:solidFill>
                  <a:srgbClr val="FF0000"/>
                </a:solidFill>
              </a:endParaRPr>
            </a:p>
          </p:txBody>
        </p:sp>
      </p:grpSp>
      <p:grpSp>
        <p:nvGrpSpPr>
          <p:cNvPr id="14" name="Group 13"/>
          <p:cNvGrpSpPr/>
          <p:nvPr/>
        </p:nvGrpSpPr>
        <p:grpSpPr>
          <a:xfrm>
            <a:off x="123535" y="3676121"/>
            <a:ext cx="1533580" cy="1120362"/>
            <a:chOff x="1623298" y="2991552"/>
            <a:chExt cx="2299912" cy="1203214"/>
          </a:xfrm>
        </p:grpSpPr>
        <p:pic>
          <p:nvPicPr>
            <p:cNvPr id="10" name="Picture 9"/>
            <p:cNvPicPr>
              <a:picLocks noChangeAspect="1"/>
            </p:cNvPicPr>
            <p:nvPr/>
          </p:nvPicPr>
          <p:blipFill>
            <a:blip r:embed="rId5"/>
            <a:stretch>
              <a:fillRect/>
            </a:stretch>
          </p:blipFill>
          <p:spPr>
            <a:xfrm>
              <a:off x="1623298" y="2991552"/>
              <a:ext cx="2299912" cy="1065593"/>
            </a:xfrm>
            <a:prstGeom prst="rect">
              <a:avLst/>
            </a:prstGeom>
          </p:spPr>
        </p:pic>
        <p:sp>
          <p:nvSpPr>
            <p:cNvPr id="13" name="TextBox 12"/>
            <p:cNvSpPr txBox="1"/>
            <p:nvPr/>
          </p:nvSpPr>
          <p:spPr>
            <a:xfrm>
              <a:off x="1993515" y="3513587"/>
              <a:ext cx="1389530" cy="681179"/>
            </a:xfrm>
            <a:prstGeom prst="rect">
              <a:avLst/>
            </a:prstGeom>
            <a:noFill/>
          </p:spPr>
          <p:txBody>
            <a:bodyPr wrap="square" rtlCol="0">
              <a:spAutoFit/>
            </a:bodyPr>
            <a:lstStyle/>
            <a:p>
              <a:r>
                <a:rPr lang="en-US" sz="900" dirty="0" smtClean="0">
                  <a:solidFill>
                    <a:schemeClr val="bg1"/>
                  </a:solidFill>
                </a:rPr>
                <a:t>After </a:t>
              </a:r>
              <a:r>
                <a:rPr lang="en-US" sz="900" dirty="0" err="1" smtClean="0">
                  <a:solidFill>
                    <a:schemeClr val="bg1"/>
                  </a:solidFill>
                </a:rPr>
                <a:t>Assy</a:t>
              </a:r>
              <a:r>
                <a:rPr lang="en-US" sz="900" dirty="0" smtClean="0">
                  <a:solidFill>
                    <a:schemeClr val="bg1"/>
                  </a:solidFill>
                </a:rPr>
                <a:t>, 100% GAP over spec</a:t>
              </a:r>
              <a:endParaRPr lang="en-US" sz="900" dirty="0">
                <a:solidFill>
                  <a:schemeClr val="bg1"/>
                </a:solidFill>
              </a:endParaRPr>
            </a:p>
          </p:txBody>
        </p:sp>
      </p:grpSp>
      <p:pic>
        <p:nvPicPr>
          <p:cNvPr id="15" name="Picture 14"/>
          <p:cNvPicPr>
            <a:picLocks noChangeAspect="1"/>
          </p:cNvPicPr>
          <p:nvPr/>
        </p:nvPicPr>
        <p:blipFill>
          <a:blip r:embed="rId6"/>
          <a:stretch>
            <a:fillRect/>
          </a:stretch>
        </p:blipFill>
        <p:spPr>
          <a:xfrm>
            <a:off x="4163637" y="1725071"/>
            <a:ext cx="3131380" cy="962025"/>
          </a:xfrm>
          <a:prstGeom prst="rect">
            <a:avLst/>
          </a:prstGeom>
        </p:spPr>
      </p:pic>
      <p:pic>
        <p:nvPicPr>
          <p:cNvPr id="16" name="Picture 15"/>
          <p:cNvPicPr>
            <a:picLocks noChangeAspect="1"/>
          </p:cNvPicPr>
          <p:nvPr/>
        </p:nvPicPr>
        <p:blipFill>
          <a:blip r:embed="rId7"/>
          <a:stretch>
            <a:fillRect/>
          </a:stretch>
        </p:blipFill>
        <p:spPr>
          <a:xfrm>
            <a:off x="1678825" y="2504760"/>
            <a:ext cx="2297720" cy="903633"/>
          </a:xfrm>
          <a:prstGeom prst="rect">
            <a:avLst/>
          </a:prstGeom>
        </p:spPr>
      </p:pic>
    </p:spTree>
    <p:extLst>
      <p:ext uri="{BB962C8B-B14F-4D97-AF65-F5344CB8AC3E}">
        <p14:creationId xmlns:p14="http://schemas.microsoft.com/office/powerpoint/2010/main" val="4066559003"/>
      </p:ext>
    </p:extLst>
  </p:cSld>
  <p:clrMapOvr>
    <a:masterClrMapping/>
  </p:clrMapOvr>
  <p:timing>
    <p:tnLst>
      <p:par>
        <p:cTn id="1" dur="indefinite" restart="never" nodeType="tmRoot"/>
      </p:par>
    </p:tnLst>
  </p:timing>
</p:sld>
</file>

<file path=ppt/theme/theme1.xml><?xml version="1.0" encoding="utf-8"?>
<a:theme xmlns:a="http://schemas.openxmlformats.org/drawingml/2006/main" name="2_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16327</TotalTime>
  <Words>1247</Words>
  <Application>Microsoft Office PowerPoint</Application>
  <PresentationFormat>On-screen Show (16:9)</PresentationFormat>
  <Paragraphs>387</Paragraphs>
  <Slides>8</Slides>
  <Notes>5</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8</vt:i4>
      </vt:variant>
    </vt:vector>
  </HeadingPairs>
  <TitlesOfParts>
    <vt:vector size="17" baseType="lpstr">
      <vt:lpstr>宋体</vt:lpstr>
      <vt:lpstr>新細明體</vt:lpstr>
      <vt:lpstr>標楷體</vt:lpstr>
      <vt:lpstr>Arial</vt:lpstr>
      <vt:lpstr>Calibri</vt:lpstr>
      <vt:lpstr>Times New Roman</vt:lpstr>
      <vt:lpstr>Wingdings</vt:lpstr>
      <vt:lpstr>2_Office 佈景主題</vt:lpstr>
      <vt:lpstr>Acrobat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Chen Yueh-Wei</dc:creator>
  <cp:lastModifiedBy>TONEY</cp:lastModifiedBy>
  <cp:revision>1821</cp:revision>
  <dcterms:created xsi:type="dcterms:W3CDTF">2018-11-16T05:26:15Z</dcterms:created>
  <dcterms:modified xsi:type="dcterms:W3CDTF">2021-11-25T11:29:06Z</dcterms:modified>
</cp:coreProperties>
</file>